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5" r:id="rId3"/>
    <p:sldId id="272" r:id="rId4"/>
    <p:sldId id="273" r:id="rId5"/>
    <p:sldId id="277" r:id="rId6"/>
    <p:sldId id="282" r:id="rId7"/>
    <p:sldId id="269" r:id="rId8"/>
    <p:sldId id="270" r:id="rId9"/>
    <p:sldId id="271" r:id="rId10"/>
    <p:sldId id="278" r:id="rId11"/>
    <p:sldId id="279" r:id="rId12"/>
    <p:sldId id="280" r:id="rId13"/>
    <p:sldId id="281" r:id="rId14"/>
    <p:sldId id="283" r:id="rId15"/>
    <p:sldId id="276" r:id="rId16"/>
    <p:sldId id="258" r:id="rId17"/>
    <p:sldId id="259" r:id="rId18"/>
    <p:sldId id="260" r:id="rId19"/>
    <p:sldId id="261" r:id="rId20"/>
    <p:sldId id="262" r:id="rId21"/>
    <p:sldId id="263" r:id="rId22"/>
    <p:sldId id="264" r:id="rId23"/>
    <p:sldId id="265" r:id="rId24"/>
    <p:sldId id="266" r:id="rId25"/>
  </p:sldIdLst>
  <p:sldSz cx="9144000" cy="6858000" type="screen4x3"/>
  <p:notesSz cx="6669088" cy="9926638"/>
  <p:defaultTextStyle>
    <a:defPPr>
      <a:defRPr lang="en-GB"/>
    </a:defPPr>
    <a:lvl1pPr algn="l" rtl="0" fontAlgn="base">
      <a:spcBef>
        <a:spcPct val="0"/>
      </a:spcBef>
      <a:spcAft>
        <a:spcPct val="0"/>
      </a:spcAft>
      <a:defRPr kern="1200">
        <a:solidFill>
          <a:schemeClr val="tx1"/>
        </a:solidFill>
        <a:latin typeface="Arial" pitchFamily="34" charset="0"/>
        <a:ea typeface="Geneva" charset="-128"/>
        <a:cs typeface="+mn-cs"/>
      </a:defRPr>
    </a:lvl1pPr>
    <a:lvl2pPr marL="457200" algn="l" rtl="0" fontAlgn="base">
      <a:spcBef>
        <a:spcPct val="0"/>
      </a:spcBef>
      <a:spcAft>
        <a:spcPct val="0"/>
      </a:spcAft>
      <a:defRPr kern="1200">
        <a:solidFill>
          <a:schemeClr val="tx1"/>
        </a:solidFill>
        <a:latin typeface="Arial" pitchFamily="34" charset="0"/>
        <a:ea typeface="Geneva" charset="-128"/>
        <a:cs typeface="+mn-cs"/>
      </a:defRPr>
    </a:lvl2pPr>
    <a:lvl3pPr marL="914400" algn="l" rtl="0" fontAlgn="base">
      <a:spcBef>
        <a:spcPct val="0"/>
      </a:spcBef>
      <a:spcAft>
        <a:spcPct val="0"/>
      </a:spcAft>
      <a:defRPr kern="1200">
        <a:solidFill>
          <a:schemeClr val="tx1"/>
        </a:solidFill>
        <a:latin typeface="Arial" pitchFamily="34" charset="0"/>
        <a:ea typeface="Geneva" charset="-128"/>
        <a:cs typeface="+mn-cs"/>
      </a:defRPr>
    </a:lvl3pPr>
    <a:lvl4pPr marL="1371600" algn="l" rtl="0" fontAlgn="base">
      <a:spcBef>
        <a:spcPct val="0"/>
      </a:spcBef>
      <a:spcAft>
        <a:spcPct val="0"/>
      </a:spcAft>
      <a:defRPr kern="1200">
        <a:solidFill>
          <a:schemeClr val="tx1"/>
        </a:solidFill>
        <a:latin typeface="Arial" pitchFamily="34" charset="0"/>
        <a:ea typeface="Geneva" charset="-128"/>
        <a:cs typeface="+mn-cs"/>
      </a:defRPr>
    </a:lvl4pPr>
    <a:lvl5pPr marL="1828800" algn="l" rtl="0" fontAlgn="base">
      <a:spcBef>
        <a:spcPct val="0"/>
      </a:spcBef>
      <a:spcAft>
        <a:spcPct val="0"/>
      </a:spcAft>
      <a:defRPr kern="1200">
        <a:solidFill>
          <a:schemeClr val="tx1"/>
        </a:solidFill>
        <a:latin typeface="Arial" pitchFamily="34" charset="0"/>
        <a:ea typeface="Geneva" charset="-128"/>
        <a:cs typeface="+mn-cs"/>
      </a:defRPr>
    </a:lvl5pPr>
    <a:lvl6pPr marL="2286000" algn="l" defTabSz="914400" rtl="0" eaLnBrk="1" latinLnBrk="0" hangingPunct="1">
      <a:defRPr kern="1200">
        <a:solidFill>
          <a:schemeClr val="tx1"/>
        </a:solidFill>
        <a:latin typeface="Arial" pitchFamily="34" charset="0"/>
        <a:ea typeface="Geneva" charset="-128"/>
        <a:cs typeface="+mn-cs"/>
      </a:defRPr>
    </a:lvl6pPr>
    <a:lvl7pPr marL="2743200" algn="l" defTabSz="914400" rtl="0" eaLnBrk="1" latinLnBrk="0" hangingPunct="1">
      <a:defRPr kern="1200">
        <a:solidFill>
          <a:schemeClr val="tx1"/>
        </a:solidFill>
        <a:latin typeface="Arial" pitchFamily="34" charset="0"/>
        <a:ea typeface="Geneva" charset="-128"/>
        <a:cs typeface="+mn-cs"/>
      </a:defRPr>
    </a:lvl7pPr>
    <a:lvl8pPr marL="3200400" algn="l" defTabSz="914400" rtl="0" eaLnBrk="1" latinLnBrk="0" hangingPunct="1">
      <a:defRPr kern="1200">
        <a:solidFill>
          <a:schemeClr val="tx1"/>
        </a:solidFill>
        <a:latin typeface="Arial" pitchFamily="34" charset="0"/>
        <a:ea typeface="Geneva" charset="-128"/>
        <a:cs typeface="+mn-cs"/>
      </a:defRPr>
    </a:lvl8pPr>
    <a:lvl9pPr marL="3657600" algn="l" defTabSz="914400" rtl="0" eaLnBrk="1" latinLnBrk="0" hangingPunct="1">
      <a:defRPr kern="1200">
        <a:solidFill>
          <a:schemeClr val="tx1"/>
        </a:solidFill>
        <a:latin typeface="Arial" pitchFamily="34" charset="0"/>
        <a:ea typeface="Geneva"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0000"/>
    <a:srgbClr val="C41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98" y="-84"/>
      </p:cViewPr>
      <p:guideLst>
        <p:guide orient="horz" pos="2160"/>
        <p:guide pos="288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atin typeface="Arial" charset="0"/>
                <a:ea typeface="Geneva" charset="0"/>
                <a:cs typeface="+mn-cs"/>
              </a:defRPr>
            </a:lvl1pPr>
          </a:lstStyle>
          <a:p>
            <a:pPr>
              <a:defRPr/>
            </a:pPr>
            <a:endParaRPr lang="da-DK"/>
          </a:p>
        </p:txBody>
      </p:sp>
      <p:sp>
        <p:nvSpPr>
          <p:cNvPr id="3" name="Pladsholder til dato 2"/>
          <p:cNvSpPr>
            <a:spLocks noGrp="1"/>
          </p:cNvSpPr>
          <p:nvPr>
            <p:ph type="dt" idx="1"/>
          </p:nvPr>
        </p:nvSpPr>
        <p:spPr>
          <a:xfrm>
            <a:off x="3778250" y="0"/>
            <a:ext cx="2889250" cy="4968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B0007C0B-2EA8-495E-B353-B536C48C2A5C}" type="datetimeFigureOut">
              <a:rPr lang="da-DK"/>
              <a:pPr/>
              <a:t>25-08-2015</a:t>
            </a:fld>
            <a:endParaRPr lang="da-DK"/>
          </a:p>
        </p:txBody>
      </p:sp>
      <p:sp>
        <p:nvSpPr>
          <p:cNvPr id="4" name="Pladsholder til diasbillede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pPr lvl="0"/>
            <a:endParaRPr lang="da-DK" noProof="0" smtClean="0"/>
          </a:p>
        </p:txBody>
      </p:sp>
      <p:sp>
        <p:nvSpPr>
          <p:cNvPr id="5" name="Pladsholder til noter 4"/>
          <p:cNvSpPr>
            <a:spLocks noGrp="1"/>
          </p:cNvSpPr>
          <p:nvPr>
            <p:ph type="body" sz="quarter" idx="3"/>
          </p:nvPr>
        </p:nvSpPr>
        <p:spPr>
          <a:xfrm>
            <a:off x="666750" y="4714875"/>
            <a:ext cx="5335588" cy="4467225"/>
          </a:xfrm>
          <a:prstGeom prst="rect">
            <a:avLst/>
          </a:prstGeom>
        </p:spPr>
        <p:txBody>
          <a:bodyPr vert="horz" lIns="91440" tIns="45720" rIns="91440" bIns="45720" rtlCol="0"/>
          <a:lstStyle/>
          <a:p>
            <a:pPr lvl="0"/>
            <a:r>
              <a:rPr lang="da-DK" noProof="0" smtClean="0"/>
              <a:t>Klik for at redigere teksttypografierne i masteren</a:t>
            </a:r>
          </a:p>
          <a:p>
            <a:pPr lvl="1"/>
            <a:r>
              <a:rPr lang="da-DK" noProof="0" smtClean="0"/>
              <a:t>Andet niveau</a:t>
            </a:r>
          </a:p>
          <a:p>
            <a:pPr lvl="2"/>
            <a:r>
              <a:rPr lang="da-DK" noProof="0" smtClean="0"/>
              <a:t>Tredje niveau</a:t>
            </a:r>
          </a:p>
          <a:p>
            <a:pPr lvl="3"/>
            <a:r>
              <a:rPr lang="da-DK" noProof="0" smtClean="0"/>
              <a:t>Fjerde niveau</a:t>
            </a:r>
          </a:p>
          <a:p>
            <a:pPr lvl="4"/>
            <a:r>
              <a:rPr lang="da-DK" noProof="0" smtClean="0"/>
              <a:t>Femte niveau</a:t>
            </a:r>
          </a:p>
        </p:txBody>
      </p:sp>
      <p:sp>
        <p:nvSpPr>
          <p:cNvPr id="6" name="Pladsholder til sidefod 5"/>
          <p:cNvSpPr>
            <a:spLocks noGrp="1"/>
          </p:cNvSpPr>
          <p:nvPr>
            <p:ph type="ftr" sz="quarter" idx="4"/>
          </p:nvPr>
        </p:nvSpPr>
        <p:spPr>
          <a:xfrm>
            <a:off x="0" y="9428163"/>
            <a:ext cx="2889250" cy="496887"/>
          </a:xfrm>
          <a:prstGeom prst="rect">
            <a:avLst/>
          </a:prstGeom>
        </p:spPr>
        <p:txBody>
          <a:bodyPr vert="horz" lIns="91440" tIns="45720" rIns="91440" bIns="45720" rtlCol="0" anchor="b"/>
          <a:lstStyle>
            <a:lvl1pPr algn="l">
              <a:defRPr sz="1200">
                <a:latin typeface="Arial" charset="0"/>
                <a:ea typeface="Geneva" charset="0"/>
                <a:cs typeface="+mn-cs"/>
              </a:defRPr>
            </a:lvl1pPr>
          </a:lstStyle>
          <a:p>
            <a:pPr>
              <a:defRPr/>
            </a:pPr>
            <a:endParaRPr lang="da-DK"/>
          </a:p>
        </p:txBody>
      </p:sp>
      <p:sp>
        <p:nvSpPr>
          <p:cNvPr id="7" name="Pladsholder til diasnummer 6"/>
          <p:cNvSpPr>
            <a:spLocks noGrp="1"/>
          </p:cNvSpPr>
          <p:nvPr>
            <p:ph type="sldNum" sz="quarter" idx="5"/>
          </p:nvPr>
        </p:nvSpPr>
        <p:spPr>
          <a:xfrm>
            <a:off x="3778250" y="9428163"/>
            <a:ext cx="288925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49B558D-C20C-4BC4-8AAD-74E495D14C18}" type="slidenum">
              <a:rPr lang="da-DK"/>
              <a:pPr/>
              <a:t>‹nr.›</a:t>
            </a:fld>
            <a:endParaRPr lang="da-DK"/>
          </a:p>
        </p:txBody>
      </p:sp>
    </p:spTree>
    <p:extLst>
      <p:ext uri="{BB962C8B-B14F-4D97-AF65-F5344CB8AC3E}">
        <p14:creationId xmlns:p14="http://schemas.microsoft.com/office/powerpoint/2010/main" val="380757131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Geneva" charset="0"/>
        <a:cs typeface="Geneva" charset="0"/>
      </a:defRPr>
    </a:lvl1pPr>
    <a:lvl2pPr marL="457200" algn="l" defTabSz="457200" rtl="0" eaLnBrk="0" fontAlgn="base" hangingPunct="0">
      <a:spcBef>
        <a:spcPct val="30000"/>
      </a:spcBef>
      <a:spcAft>
        <a:spcPct val="0"/>
      </a:spcAft>
      <a:defRPr sz="1200" kern="1200">
        <a:solidFill>
          <a:schemeClr val="tx1"/>
        </a:solidFill>
        <a:latin typeface="+mn-lt"/>
        <a:ea typeface="Geneva"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Geneva"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Geneva"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Geneva"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r>
              <a:rPr lang="da-DK" dirty="0" smtClean="0"/>
              <a:t>Kierkegaard har fat i, at det at hjælpe et andet menneske på en ligeværdig måde slet ikke er så ligetil. Hvor snublende nær det er for hjælperen at lade egen forfængelighed og ønske om at være den gode og kloge kommer ind over mødet med ’den anden’. For de fleste af os mennesker er det nemmere at hjælpe end at tage imod hjælp. Som  hjælper kan man føle sig betydningsfuld og ovenpå.</a:t>
            </a:r>
          </a:p>
          <a:p>
            <a:r>
              <a:rPr lang="da-DK" dirty="0" smtClean="0"/>
              <a:t>Det er en kunst at skabe et ligeværdigt møde mellem to medmennesker, når der i grunden er en </a:t>
            </a:r>
            <a:r>
              <a:rPr lang="da-DK" dirty="0" err="1" smtClean="0"/>
              <a:t>assymmetri</a:t>
            </a:r>
            <a:r>
              <a:rPr lang="da-DK" dirty="0" smtClean="0"/>
              <a:t> mellem den der hjælper, og den der skal hjælpes. Mellem pædagogen og barnet. Læreren og eleven. Hjemmehjælperen og den ældre.</a:t>
            </a:r>
          </a:p>
          <a:p>
            <a:endParaRPr lang="da-DK" dirty="0" smtClean="0"/>
          </a:p>
          <a:p>
            <a:r>
              <a:rPr lang="da-DK" dirty="0" smtClean="0"/>
              <a:t>Det drejer sig om at praktisere lydhørhed, accept og oprigtig interesse i et andet menneskes perspektiv. Når jeg tilstræber at møde mennesket med et åbent sind, bliver det muligt at formidle anerkendelse: Oplevelsen af ikke at være forkert og at have ret til egne følelser og oplevelser.</a:t>
            </a:r>
          </a:p>
          <a:p>
            <a:endParaRPr lang="da-DK" dirty="0" smtClean="0"/>
          </a:p>
          <a:p>
            <a:pPr defTabSz="452994">
              <a:defRPr/>
            </a:pPr>
            <a:r>
              <a:rPr lang="da-DK" i="1" dirty="0" smtClean="0"/>
              <a:t>Søren Kierkegaard, SV </a:t>
            </a:r>
            <a:r>
              <a:rPr lang="da-DK" i="1" dirty="0" err="1" smtClean="0"/>
              <a:t>bd</a:t>
            </a:r>
            <a:r>
              <a:rPr lang="da-DK" i="1" dirty="0" smtClean="0"/>
              <a:t> 18 s 92:</a:t>
            </a:r>
            <a:endParaRPr lang="da-DK" dirty="0" smtClean="0"/>
          </a:p>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2</a:t>
            </a:fld>
            <a:endParaRPr lang="da-DK" altLang="da-D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fontScale="92500" lnSpcReduction="20000"/>
          </a:bodyPr>
          <a:lstStyle/>
          <a:p>
            <a:r>
              <a:rPr lang="da-DK" sz="1200" kern="1200" baseline="0" dirty="0" smtClean="0">
                <a:solidFill>
                  <a:schemeClr val="tx1"/>
                </a:solidFill>
                <a:latin typeface="+mn-lt"/>
                <a:ea typeface="Geneva" charset="0"/>
                <a:cs typeface="Geneva" charset="0"/>
              </a:rPr>
              <a:t>Afledte principper af værdien ”medmenneskeligt</a:t>
            </a:r>
          </a:p>
          <a:p>
            <a:r>
              <a:rPr lang="da-DK" sz="1200" kern="1200" baseline="0" dirty="0" smtClean="0">
                <a:solidFill>
                  <a:schemeClr val="tx1"/>
                </a:solidFill>
                <a:latin typeface="+mn-lt"/>
                <a:ea typeface="Geneva" charset="0"/>
                <a:cs typeface="Geneva" charset="0"/>
              </a:rPr>
              <a:t>ansvar” er, at:</a:t>
            </a:r>
          </a:p>
          <a:p>
            <a:r>
              <a:rPr lang="da-DK" sz="1200" b="1" kern="1200" baseline="0" dirty="0" smtClean="0">
                <a:solidFill>
                  <a:schemeClr val="tx1"/>
                </a:solidFill>
                <a:latin typeface="+mn-lt"/>
                <a:ea typeface="Geneva" charset="0"/>
                <a:cs typeface="Geneva" charset="0"/>
              </a:rPr>
              <a:t>1. Socialrådgiveren påtager sig et personligt</a:t>
            </a:r>
          </a:p>
          <a:p>
            <a:r>
              <a:rPr lang="da-DK" sz="1200" kern="1200" baseline="0" dirty="0" smtClean="0">
                <a:solidFill>
                  <a:schemeClr val="tx1"/>
                </a:solidFill>
                <a:latin typeface="+mn-lt"/>
                <a:ea typeface="Geneva" charset="0"/>
                <a:cs typeface="Geneva" charset="0"/>
              </a:rPr>
              <a:t>og professionelt ansvar for sit arbejde.</a:t>
            </a:r>
          </a:p>
          <a:p>
            <a:r>
              <a:rPr lang="da-DK" sz="1200" b="1" kern="1200" baseline="0" dirty="0" smtClean="0">
                <a:solidFill>
                  <a:schemeClr val="tx1"/>
                </a:solidFill>
                <a:latin typeface="+mn-lt"/>
                <a:ea typeface="Geneva" charset="0"/>
                <a:cs typeface="Geneva" charset="0"/>
              </a:rPr>
              <a:t>2. Socialrådgiveren har et særligt ansvar for</a:t>
            </a:r>
          </a:p>
          <a:p>
            <a:r>
              <a:rPr lang="da-DK" sz="1200" kern="1200" baseline="0" dirty="0" smtClean="0">
                <a:solidFill>
                  <a:schemeClr val="tx1"/>
                </a:solidFill>
                <a:latin typeface="+mn-lt"/>
                <a:ea typeface="Geneva" charset="0"/>
                <a:cs typeface="Geneva" charset="0"/>
              </a:rPr>
              <a:t>at sikre kontakten mellem borgeren og</a:t>
            </a:r>
          </a:p>
          <a:p>
            <a:r>
              <a:rPr lang="da-DK" sz="1200" kern="1200" baseline="0" dirty="0" smtClean="0">
                <a:solidFill>
                  <a:schemeClr val="tx1"/>
                </a:solidFill>
                <a:latin typeface="+mn-lt"/>
                <a:ea typeface="Geneva" charset="0"/>
                <a:cs typeface="Geneva" charset="0"/>
              </a:rPr>
              <a:t>socialrådgiveren.</a:t>
            </a:r>
          </a:p>
          <a:p>
            <a:r>
              <a:rPr lang="da-DK" sz="1200" b="1" kern="1200" baseline="0" dirty="0" smtClean="0">
                <a:solidFill>
                  <a:schemeClr val="tx1"/>
                </a:solidFill>
                <a:latin typeface="+mn-lt"/>
                <a:ea typeface="Geneva" charset="0"/>
                <a:cs typeface="Geneva" charset="0"/>
              </a:rPr>
              <a:t>3. Socialrådgiveren er opmærksom på det</a:t>
            </a:r>
          </a:p>
          <a:p>
            <a:r>
              <a:rPr lang="da-DK" sz="1200" kern="1200" baseline="0" dirty="0" smtClean="0">
                <a:solidFill>
                  <a:schemeClr val="tx1"/>
                </a:solidFill>
                <a:latin typeface="+mn-lt"/>
                <a:ea typeface="Geneva" charset="0"/>
                <a:cs typeface="Geneva" charset="0"/>
              </a:rPr>
              <a:t>sprog, der anvendes, fordi sproget er</a:t>
            </a:r>
          </a:p>
          <a:p>
            <a:r>
              <a:rPr lang="da-DK" sz="1200" kern="1200" baseline="0" dirty="0" smtClean="0">
                <a:solidFill>
                  <a:schemeClr val="tx1"/>
                </a:solidFill>
                <a:latin typeface="+mn-lt"/>
                <a:ea typeface="Geneva" charset="0"/>
                <a:cs typeface="Geneva" charset="0"/>
              </a:rPr>
              <a:t>med til at skabe den sociale virkelighed.</a:t>
            </a:r>
          </a:p>
          <a:p>
            <a:r>
              <a:rPr lang="da-DK" sz="1200" b="1" kern="1200" baseline="0" dirty="0" smtClean="0">
                <a:solidFill>
                  <a:schemeClr val="tx1"/>
                </a:solidFill>
                <a:latin typeface="+mn-lt"/>
                <a:ea typeface="Geneva" charset="0"/>
                <a:cs typeface="Geneva" charset="0"/>
              </a:rPr>
              <a:t>4. Socialrådgiveren arbejder for, at borgeren</a:t>
            </a:r>
          </a:p>
          <a:p>
            <a:r>
              <a:rPr lang="da-DK" sz="1200" kern="1200" baseline="0" dirty="0" smtClean="0">
                <a:solidFill>
                  <a:schemeClr val="tx1"/>
                </a:solidFill>
                <a:latin typeface="+mn-lt"/>
                <a:ea typeface="Geneva" charset="0"/>
                <a:cs typeface="Geneva" charset="0"/>
              </a:rPr>
              <a:t>inkluderes i samfundslivet.</a:t>
            </a:r>
          </a:p>
          <a:p>
            <a:r>
              <a:rPr lang="da-DK" sz="1200" b="1" kern="1200" baseline="0" dirty="0" err="1" smtClean="0">
                <a:solidFill>
                  <a:schemeClr val="tx1"/>
                </a:solidFill>
                <a:latin typeface="+mn-lt"/>
                <a:ea typeface="Geneva" charset="0"/>
                <a:cs typeface="Geneva" charset="0"/>
              </a:rPr>
              <a:t>Praksisst</a:t>
            </a:r>
            <a:r>
              <a:rPr lang="da-DK" sz="1200" b="1" kern="1200" baseline="0" dirty="0" smtClean="0">
                <a:solidFill>
                  <a:schemeClr val="tx1"/>
                </a:solidFill>
                <a:latin typeface="+mn-lt"/>
                <a:ea typeface="Geneva" charset="0"/>
                <a:cs typeface="Geneva" charset="0"/>
              </a:rPr>
              <a:t> </a:t>
            </a:r>
            <a:r>
              <a:rPr lang="da-DK" sz="1200" b="1" kern="1200" baseline="0" dirty="0" err="1" smtClean="0">
                <a:solidFill>
                  <a:schemeClr val="tx1"/>
                </a:solidFill>
                <a:latin typeface="+mn-lt"/>
                <a:ea typeface="Geneva" charset="0"/>
                <a:cs typeface="Geneva" charset="0"/>
              </a:rPr>
              <a:t>andarder</a:t>
            </a:r>
            <a:endParaRPr lang="da-DK" sz="1200" b="1" kern="1200" baseline="0" dirty="0" smtClean="0">
              <a:solidFill>
                <a:schemeClr val="tx1"/>
              </a:solidFill>
              <a:latin typeface="+mn-lt"/>
              <a:ea typeface="Geneva" charset="0"/>
              <a:cs typeface="Geneva" charset="0"/>
            </a:endParaRPr>
          </a:p>
          <a:p>
            <a:r>
              <a:rPr lang="da-DK" sz="1200" kern="1200" baseline="0" dirty="0" smtClean="0">
                <a:solidFill>
                  <a:schemeClr val="tx1"/>
                </a:solidFill>
                <a:latin typeface="+mn-lt"/>
                <a:ea typeface="Geneva" charset="0"/>
                <a:cs typeface="Geneva" charset="0"/>
              </a:rPr>
              <a:t>Praksisstandarder afledt af værdien</a:t>
            </a:r>
          </a:p>
          <a:p>
            <a:r>
              <a:rPr lang="da-DK" sz="1200" kern="1200" baseline="0" dirty="0" smtClean="0">
                <a:solidFill>
                  <a:schemeClr val="tx1"/>
                </a:solidFill>
                <a:latin typeface="+mn-lt"/>
                <a:ea typeface="Geneva" charset="0"/>
                <a:cs typeface="Geneva" charset="0"/>
              </a:rPr>
              <a:t>”medmenneskeligt</a:t>
            </a:r>
          </a:p>
          <a:p>
            <a:r>
              <a:rPr lang="da-DK" sz="1200" kern="1200" baseline="0" dirty="0" smtClean="0">
                <a:solidFill>
                  <a:schemeClr val="tx1"/>
                </a:solidFill>
                <a:latin typeface="+mn-lt"/>
                <a:ea typeface="Geneva" charset="0"/>
                <a:cs typeface="Geneva" charset="0"/>
              </a:rPr>
              <a:t>ansvar” er, at socialrådgiveren:</a:t>
            </a:r>
          </a:p>
          <a:p>
            <a:r>
              <a:rPr lang="da-DK" sz="1200" kern="1200" baseline="0" dirty="0" smtClean="0">
                <a:solidFill>
                  <a:schemeClr val="tx1"/>
                </a:solidFill>
                <a:latin typeface="+mn-lt"/>
                <a:ea typeface="Geneva" charset="0"/>
                <a:cs typeface="Geneva" charset="0"/>
              </a:rPr>
              <a:t>R så vidt muligt sikrer en god kontakt med</a:t>
            </a:r>
          </a:p>
          <a:p>
            <a:r>
              <a:rPr lang="da-DK" sz="1200" kern="1200" baseline="0" dirty="0" smtClean="0">
                <a:solidFill>
                  <a:schemeClr val="tx1"/>
                </a:solidFill>
                <a:latin typeface="+mn-lt"/>
                <a:ea typeface="Geneva" charset="0"/>
                <a:cs typeface="Geneva" charset="0"/>
              </a:rPr>
              <a:t>borgeren, som bygger på anerkendelse,</a:t>
            </a:r>
          </a:p>
          <a:p>
            <a:r>
              <a:rPr lang="da-DK" sz="1200" kern="1200" baseline="0" dirty="0" smtClean="0">
                <a:solidFill>
                  <a:schemeClr val="tx1"/>
                </a:solidFill>
                <a:latin typeface="+mn-lt"/>
                <a:ea typeface="Geneva" charset="0"/>
                <a:cs typeface="Geneva" charset="0"/>
              </a:rPr>
              <a:t>respekt, interesse og tillid.</a:t>
            </a:r>
          </a:p>
          <a:p>
            <a:r>
              <a:rPr lang="da-DK" sz="1200" kern="1200" baseline="0" dirty="0" smtClean="0">
                <a:solidFill>
                  <a:schemeClr val="tx1"/>
                </a:solidFill>
                <a:latin typeface="+mn-lt"/>
                <a:ea typeface="Geneva" charset="0"/>
                <a:cs typeface="Geneva" charset="0"/>
              </a:rPr>
              <a:t>R lægger alle oplysninger, også de faglige</a:t>
            </a:r>
          </a:p>
          <a:p>
            <a:r>
              <a:rPr lang="da-DK" sz="1200" kern="1200" baseline="0" dirty="0" smtClean="0">
                <a:solidFill>
                  <a:schemeClr val="tx1"/>
                </a:solidFill>
                <a:latin typeface="+mn-lt"/>
                <a:ea typeface="Geneva" charset="0"/>
                <a:cs typeface="Geneva" charset="0"/>
              </a:rPr>
              <a:t>vurderinger, i en sag åbent frem for borgeren.</a:t>
            </a:r>
          </a:p>
          <a:p>
            <a:r>
              <a:rPr lang="da-DK" sz="1200" kern="1200" baseline="0" dirty="0" smtClean="0">
                <a:solidFill>
                  <a:schemeClr val="tx1"/>
                </a:solidFill>
                <a:latin typeface="+mn-lt"/>
                <a:ea typeface="Geneva" charset="0"/>
                <a:cs typeface="Geneva" charset="0"/>
              </a:rPr>
              <a:t>R udviser empati, lydhørhed og engagement</a:t>
            </a:r>
          </a:p>
          <a:p>
            <a:r>
              <a:rPr lang="da-DK" sz="1200" kern="1200" baseline="0" dirty="0" smtClean="0">
                <a:solidFill>
                  <a:schemeClr val="tx1"/>
                </a:solidFill>
                <a:latin typeface="+mn-lt"/>
                <a:ea typeface="Geneva" charset="0"/>
                <a:cs typeface="Geneva" charset="0"/>
              </a:rPr>
              <a:t>i sit arbejde.</a:t>
            </a:r>
          </a:p>
          <a:p>
            <a:r>
              <a:rPr lang="da-DK" sz="1200" kern="1200" baseline="0" dirty="0" smtClean="0">
                <a:solidFill>
                  <a:schemeClr val="tx1"/>
                </a:solidFill>
                <a:latin typeface="+mn-lt"/>
                <a:ea typeface="Geneva" charset="0"/>
                <a:cs typeface="Geneva" charset="0"/>
              </a:rPr>
              <a:t>R har fokus på borgerens ressourcer.</a:t>
            </a:r>
            <a:endParaRPr lang="da-DK" dirty="0"/>
          </a:p>
        </p:txBody>
      </p:sp>
      <p:sp>
        <p:nvSpPr>
          <p:cNvPr id="4" name="Pladsholder til diasnummer 3"/>
          <p:cNvSpPr>
            <a:spLocks noGrp="1"/>
          </p:cNvSpPr>
          <p:nvPr>
            <p:ph type="sldNum" sz="quarter" idx="10"/>
          </p:nvPr>
        </p:nvSpPr>
        <p:spPr/>
        <p:txBody>
          <a:bodyPr/>
          <a:lstStyle/>
          <a:p>
            <a:fld id="{691F3892-B722-463C-8FDD-FB276189A9EA}" type="slidenum">
              <a:rPr lang="da-DK" smtClean="0"/>
              <a:pPr/>
              <a:t>23</a:t>
            </a:fld>
            <a:endParaRPr lang="da-D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fontScale="85000" lnSpcReduction="10000"/>
          </a:bodyPr>
          <a:lstStyle/>
          <a:p>
            <a:r>
              <a:rPr lang="da-DK" dirty="0" smtClean="0"/>
              <a:t>FN's Børnekonvention fastslår, at børn altid skal inddrages og høres i overensstemmelse med deres alder og modenhed, når der træffes beslutninger, der har betydning for dem. Det er </a:t>
            </a:r>
            <a:r>
              <a:rPr lang="da-DK" dirty="0" err="1" smtClean="0"/>
              <a:t>Børnerådets</a:t>
            </a:r>
            <a:r>
              <a:rPr lang="da-DK" dirty="0" smtClean="0"/>
              <a:t> opgave at overvåge og vurdere, om denne og andre bestemmelser i konventionen overholdes i Danmark.</a:t>
            </a:r>
          </a:p>
          <a:p>
            <a:r>
              <a:rPr lang="da-DK" b="1" dirty="0" smtClean="0"/>
              <a:t>FN's Børnekonvention skal sikre børns rettigheder</a:t>
            </a:r>
          </a:p>
          <a:p>
            <a:r>
              <a:rPr lang="da-DK" dirty="0" smtClean="0"/>
              <a:t>Børnekonventionens officielle navn er Konventionen om Barnets Rettigheder. Den er et internationalt sæt af regler, som skal sikre, at børn overalt i verden har samme rettigheder.</a:t>
            </a:r>
          </a:p>
          <a:p>
            <a:r>
              <a:rPr lang="da-DK" dirty="0" smtClean="0"/>
              <a:t>FN's Børnekonvention er ikke en lov, som lande kan dømmes og straffes efter. I stedet er den en række retningslinjer, som de enkelte medlemslandes regeringer har pligt til at overholde. Gør landene ikke det, kan de kritiseres af organisationer og FN's Børnekomite.</a:t>
            </a:r>
          </a:p>
          <a:p>
            <a:r>
              <a:rPr lang="da-DK" dirty="0" smtClean="0"/>
              <a:t>Børnekonventionen gælder for alle under 18 år i Danmark, uanset hvor i verden de kommer fra. Konventionen tager udgangspunkt i barnets bedste for at sikre:</a:t>
            </a:r>
          </a:p>
          <a:p>
            <a:pPr>
              <a:buFont typeface="Arial" pitchFamily="34" charset="0"/>
              <a:buChar char="•"/>
            </a:pPr>
            <a:r>
              <a:rPr lang="da-DK" dirty="0" smtClean="0"/>
              <a:t>Børns grundlæggende rettigheder, fx mad, sundhed og et sted at bo</a:t>
            </a:r>
          </a:p>
          <a:p>
            <a:pPr>
              <a:buFont typeface="Arial" pitchFamily="34" charset="0"/>
              <a:buChar char="•"/>
            </a:pPr>
            <a:r>
              <a:rPr lang="da-DK" dirty="0" smtClean="0"/>
              <a:t>Børns ret til udvikling, fx skolegang, fritid, leg og information</a:t>
            </a:r>
          </a:p>
          <a:p>
            <a:pPr>
              <a:buFont typeface="Arial" pitchFamily="34" charset="0"/>
              <a:buChar char="•"/>
            </a:pPr>
            <a:r>
              <a:rPr lang="da-DK" dirty="0" smtClean="0"/>
              <a:t>Børns ret til beskyttelse, fx mod krige, vold, misbrug og udnyttelse</a:t>
            </a:r>
          </a:p>
          <a:p>
            <a:pPr>
              <a:buFont typeface="Arial" pitchFamily="34" charset="0"/>
              <a:buChar char="•"/>
            </a:pPr>
            <a:r>
              <a:rPr lang="da-DK" dirty="0" smtClean="0"/>
              <a:t>Børns ret til medbestemmelse, som fx indflydelse, deltagelse og ytringsfrihed.</a:t>
            </a:r>
          </a:p>
          <a:p>
            <a:r>
              <a:rPr lang="da-DK" dirty="0" smtClean="0"/>
              <a:t>Børnekonventionen blev vedtaget d. 20. november 1989 på FN's generalforsamling. 194 lande i verden har tiltrådt Børnekonventionen, og den er dermed den mest udbredte menneskerettighedstraktat. Ud af FN' s medlemslande er det kun USA og Somalia, der ikke har tiltrådt konventionen. Danmark tiltrådte Børnekonventionen i 1991 og har derfor pligt til at efterleve konventionen.  </a:t>
            </a:r>
          </a:p>
          <a:p>
            <a:endParaRPr lang="da-DK" dirty="0" smtClean="0"/>
          </a:p>
          <a:p>
            <a:pPr>
              <a:buFont typeface="Arial" pitchFamily="34" charset="0"/>
              <a:buChar char="•"/>
            </a:pPr>
            <a:r>
              <a:rPr lang="en-US" dirty="0" smtClean="0"/>
              <a:t>Child’s fundamental rights e.g. food, health care, shelter</a:t>
            </a:r>
          </a:p>
          <a:p>
            <a:pPr>
              <a:buFont typeface="Arial" pitchFamily="34" charset="0"/>
              <a:buChar char="•"/>
            </a:pPr>
            <a:r>
              <a:rPr lang="en-US" dirty="0" smtClean="0"/>
              <a:t>Child’s right to develop – e.g. right to get education and relevant information, right to leisure activities etc.  </a:t>
            </a:r>
          </a:p>
          <a:p>
            <a:pPr>
              <a:buFont typeface="Arial" pitchFamily="34" charset="0"/>
              <a:buChar char="•"/>
            </a:pPr>
            <a:r>
              <a:rPr lang="en-US" dirty="0" smtClean="0"/>
              <a:t>Child’s right to protection against war, violence, abuse and exploitation</a:t>
            </a:r>
          </a:p>
          <a:p>
            <a:pPr>
              <a:buFont typeface="Arial" pitchFamily="34" charset="0"/>
              <a:buChar char="•"/>
            </a:pPr>
            <a:r>
              <a:rPr lang="en-US" dirty="0" smtClean="0"/>
              <a:t>Respect to the views of the child</a:t>
            </a:r>
          </a:p>
          <a:p>
            <a:endParaRPr lang="da-DK" dirty="0" smtClean="0"/>
          </a:p>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3</a:t>
            </a:fld>
            <a:endParaRPr lang="da-DK" altLang="da-D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A710A436-1220-4325-AC18-9165858151D1}" type="slidenum">
              <a:rPr lang="da-DK" smtClean="0">
                <a:latin typeface="Arial" pitchFamily="34" charset="0"/>
              </a:rPr>
              <a:pPr/>
              <a:t>4</a:t>
            </a:fld>
            <a:endParaRPr lang="da-DK" smtClean="0">
              <a:latin typeface="Arial" pitchFamily="34" charset="0"/>
            </a:endParaRPr>
          </a:p>
        </p:txBody>
      </p:sp>
      <p:sp>
        <p:nvSpPr>
          <p:cNvPr id="63491" name="Rectangle 2"/>
          <p:cNvSpPr>
            <a:spLocks noGrp="1" noRot="1" noChangeAspect="1" noChangeArrowheads="1" noTextEdit="1"/>
          </p:cNvSpPr>
          <p:nvPr>
            <p:ph type="sldImg"/>
          </p:nvPr>
        </p:nvSpPr>
        <p:spPr>
          <a:xfrm>
            <a:off x="876300" y="760413"/>
            <a:ext cx="4967288" cy="3727450"/>
          </a:xfrm>
          <a:ln/>
        </p:spPr>
      </p:sp>
      <p:sp>
        <p:nvSpPr>
          <p:cNvPr id="63492" name="Rectangle 3"/>
          <p:cNvSpPr>
            <a:spLocks noGrp="1" noChangeArrowheads="1"/>
          </p:cNvSpPr>
          <p:nvPr>
            <p:ph type="body" idx="1"/>
          </p:nvPr>
        </p:nvSpPr>
        <p:spPr>
          <a:xfrm>
            <a:off x="897616" y="4607386"/>
            <a:ext cx="4920532" cy="4588355"/>
          </a:xfrm>
          <a:noFill/>
          <a:ln/>
        </p:spPr>
        <p:txBody>
          <a:bodyPr/>
          <a:lstStyle/>
          <a:p>
            <a:pPr eaLnBrk="1" hangingPunct="1"/>
            <a:endParaRPr lang="da-DK" dirty="0"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Pladsholder til diasbillede 1"/>
          <p:cNvSpPr>
            <a:spLocks noGrp="1" noRot="1" noChangeAspect="1" noTextEdit="1"/>
          </p:cNvSpPr>
          <p:nvPr>
            <p:ph type="sldImg"/>
          </p:nvPr>
        </p:nvSpPr>
        <p:spPr bwMode="auto">
          <a:noFill/>
          <a:ln>
            <a:solidFill>
              <a:srgbClr val="000000"/>
            </a:solidFill>
            <a:miter lim="800000"/>
            <a:headEnd/>
            <a:tailEnd/>
          </a:ln>
        </p:spPr>
      </p:sp>
      <p:sp>
        <p:nvSpPr>
          <p:cNvPr id="28675" name="Pladsholder til noter 2"/>
          <p:cNvSpPr>
            <a:spLocks noGrp="1"/>
          </p:cNvSpPr>
          <p:nvPr>
            <p:ph type="body" idx="1"/>
          </p:nvPr>
        </p:nvSpPr>
        <p:spPr bwMode="auto">
          <a:noFill/>
        </p:spPr>
        <p:txBody>
          <a:bodyPr wrap="square" numCol="1" anchor="t" anchorCtr="0" compatLnSpc="1">
            <a:prstTxWarp prst="textNoShape">
              <a:avLst/>
            </a:prstTxWarp>
          </a:bodyPr>
          <a:lstStyle/>
          <a:p>
            <a:endParaRPr lang="da-DK" smtClean="0">
              <a:ea typeface="Geneva" charset="-128"/>
            </a:endParaRPr>
          </a:p>
        </p:txBody>
      </p:sp>
      <p:sp>
        <p:nvSpPr>
          <p:cNvPr id="28676" name="Pladsholder til diasnummer 3"/>
          <p:cNvSpPr>
            <a:spLocks noGrp="1"/>
          </p:cNvSpPr>
          <p:nvPr>
            <p:ph type="sldNum" sz="quarter" idx="5"/>
          </p:nvPr>
        </p:nvSpPr>
        <p:spPr bwMode="auto">
          <a:noFill/>
          <a:ln>
            <a:miter lim="800000"/>
            <a:headEnd/>
            <a:tailEnd/>
          </a:ln>
        </p:spPr>
        <p:txBody>
          <a:bodyPr/>
          <a:lstStyle/>
          <a:p>
            <a:fld id="{C82B686A-3527-439C-AEF9-EE98FE8816C3}" type="slidenum">
              <a:rPr lang="da-DK" smtClean="0"/>
              <a:pPr/>
              <a:t>11</a:t>
            </a:fld>
            <a:endParaRPr lang="da-DK"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endParaRPr lang="da-DK" dirty="0"/>
          </a:p>
        </p:txBody>
      </p:sp>
      <p:sp>
        <p:nvSpPr>
          <p:cNvPr id="4" name="Pladsholder til diasnummer 3"/>
          <p:cNvSpPr>
            <a:spLocks noGrp="1"/>
          </p:cNvSpPr>
          <p:nvPr>
            <p:ph type="sldNum" sz="quarter" idx="10"/>
          </p:nvPr>
        </p:nvSpPr>
        <p:spPr/>
        <p:txBody>
          <a:bodyPr/>
          <a:lstStyle/>
          <a:p>
            <a:pPr>
              <a:defRPr/>
            </a:pPr>
            <a:fld id="{6C629F6C-0E78-4FF5-8174-7E66CF057A8F}" type="slidenum">
              <a:rPr lang="da-DK" altLang="da-DK" smtClean="0"/>
              <a:pPr>
                <a:defRPr/>
              </a:pPr>
              <a:t>15</a:t>
            </a:fld>
            <a:endParaRPr lang="da-DK" altLang="da-D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fontScale="92500" lnSpcReduction="20000"/>
          </a:bodyPr>
          <a:lstStyle/>
          <a:p>
            <a:r>
              <a:rPr lang="da-DK" sz="1200" kern="1200" baseline="0" dirty="0" smtClean="0">
                <a:solidFill>
                  <a:schemeClr val="tx1"/>
                </a:solidFill>
                <a:latin typeface="+mn-lt"/>
                <a:ea typeface="Geneva" charset="0"/>
                <a:cs typeface="Geneva" charset="0"/>
              </a:rPr>
              <a:t>Afledte principper af værdien ”medmenneskeligt</a:t>
            </a:r>
          </a:p>
          <a:p>
            <a:r>
              <a:rPr lang="da-DK" sz="1200" kern="1200" baseline="0" dirty="0" smtClean="0">
                <a:solidFill>
                  <a:schemeClr val="tx1"/>
                </a:solidFill>
                <a:latin typeface="+mn-lt"/>
                <a:ea typeface="Geneva" charset="0"/>
                <a:cs typeface="Geneva" charset="0"/>
              </a:rPr>
              <a:t>ansvar” er, at:</a:t>
            </a:r>
          </a:p>
          <a:p>
            <a:r>
              <a:rPr lang="da-DK" sz="1200" b="1" kern="1200" baseline="0" dirty="0" smtClean="0">
                <a:solidFill>
                  <a:schemeClr val="tx1"/>
                </a:solidFill>
                <a:latin typeface="+mn-lt"/>
                <a:ea typeface="Geneva" charset="0"/>
                <a:cs typeface="Geneva" charset="0"/>
              </a:rPr>
              <a:t>1. Socialrådgiveren påtager sig et personligt</a:t>
            </a:r>
          </a:p>
          <a:p>
            <a:r>
              <a:rPr lang="da-DK" sz="1200" kern="1200" baseline="0" dirty="0" smtClean="0">
                <a:solidFill>
                  <a:schemeClr val="tx1"/>
                </a:solidFill>
                <a:latin typeface="+mn-lt"/>
                <a:ea typeface="Geneva" charset="0"/>
                <a:cs typeface="Geneva" charset="0"/>
              </a:rPr>
              <a:t>og professionelt ansvar for sit arbejde.</a:t>
            </a:r>
          </a:p>
          <a:p>
            <a:r>
              <a:rPr lang="da-DK" sz="1200" b="1" kern="1200" baseline="0" dirty="0" smtClean="0">
                <a:solidFill>
                  <a:schemeClr val="tx1"/>
                </a:solidFill>
                <a:latin typeface="+mn-lt"/>
                <a:ea typeface="Geneva" charset="0"/>
                <a:cs typeface="Geneva" charset="0"/>
              </a:rPr>
              <a:t>2. Socialrådgiveren har et særligt ansvar for</a:t>
            </a:r>
          </a:p>
          <a:p>
            <a:r>
              <a:rPr lang="da-DK" sz="1200" kern="1200" baseline="0" dirty="0" smtClean="0">
                <a:solidFill>
                  <a:schemeClr val="tx1"/>
                </a:solidFill>
                <a:latin typeface="+mn-lt"/>
                <a:ea typeface="Geneva" charset="0"/>
                <a:cs typeface="Geneva" charset="0"/>
              </a:rPr>
              <a:t>at sikre kontakten mellem borgeren og</a:t>
            </a:r>
          </a:p>
          <a:p>
            <a:r>
              <a:rPr lang="da-DK" sz="1200" kern="1200" baseline="0" dirty="0" smtClean="0">
                <a:solidFill>
                  <a:schemeClr val="tx1"/>
                </a:solidFill>
                <a:latin typeface="+mn-lt"/>
                <a:ea typeface="Geneva" charset="0"/>
                <a:cs typeface="Geneva" charset="0"/>
              </a:rPr>
              <a:t>socialrådgiveren.</a:t>
            </a:r>
          </a:p>
          <a:p>
            <a:r>
              <a:rPr lang="da-DK" sz="1200" b="1" kern="1200" baseline="0" dirty="0" smtClean="0">
                <a:solidFill>
                  <a:schemeClr val="tx1"/>
                </a:solidFill>
                <a:latin typeface="+mn-lt"/>
                <a:ea typeface="Geneva" charset="0"/>
                <a:cs typeface="Geneva" charset="0"/>
              </a:rPr>
              <a:t>3. Socialrådgiveren er opmærksom på det</a:t>
            </a:r>
          </a:p>
          <a:p>
            <a:r>
              <a:rPr lang="da-DK" sz="1200" kern="1200" baseline="0" dirty="0" smtClean="0">
                <a:solidFill>
                  <a:schemeClr val="tx1"/>
                </a:solidFill>
                <a:latin typeface="+mn-lt"/>
                <a:ea typeface="Geneva" charset="0"/>
                <a:cs typeface="Geneva" charset="0"/>
              </a:rPr>
              <a:t>sprog, der anvendes, fordi sproget er</a:t>
            </a:r>
          </a:p>
          <a:p>
            <a:r>
              <a:rPr lang="da-DK" sz="1200" kern="1200" baseline="0" dirty="0" smtClean="0">
                <a:solidFill>
                  <a:schemeClr val="tx1"/>
                </a:solidFill>
                <a:latin typeface="+mn-lt"/>
                <a:ea typeface="Geneva" charset="0"/>
                <a:cs typeface="Geneva" charset="0"/>
              </a:rPr>
              <a:t>med til at skabe den sociale virkelighed.</a:t>
            </a:r>
          </a:p>
          <a:p>
            <a:r>
              <a:rPr lang="da-DK" sz="1200" b="1" kern="1200" baseline="0" dirty="0" smtClean="0">
                <a:solidFill>
                  <a:schemeClr val="tx1"/>
                </a:solidFill>
                <a:latin typeface="+mn-lt"/>
                <a:ea typeface="Geneva" charset="0"/>
                <a:cs typeface="Geneva" charset="0"/>
              </a:rPr>
              <a:t>4. Socialrådgiveren arbejder for, at borgeren</a:t>
            </a:r>
          </a:p>
          <a:p>
            <a:r>
              <a:rPr lang="da-DK" sz="1200" kern="1200" baseline="0" dirty="0" smtClean="0">
                <a:solidFill>
                  <a:schemeClr val="tx1"/>
                </a:solidFill>
                <a:latin typeface="+mn-lt"/>
                <a:ea typeface="Geneva" charset="0"/>
                <a:cs typeface="Geneva" charset="0"/>
              </a:rPr>
              <a:t>inkluderes i samfundslivet.</a:t>
            </a:r>
          </a:p>
          <a:p>
            <a:r>
              <a:rPr lang="da-DK" sz="1200" b="1" kern="1200" baseline="0" dirty="0" err="1" smtClean="0">
                <a:solidFill>
                  <a:schemeClr val="tx1"/>
                </a:solidFill>
                <a:latin typeface="+mn-lt"/>
                <a:ea typeface="Geneva" charset="0"/>
                <a:cs typeface="Geneva" charset="0"/>
              </a:rPr>
              <a:t>Praksisst</a:t>
            </a:r>
            <a:r>
              <a:rPr lang="da-DK" sz="1200" b="1" kern="1200" baseline="0" dirty="0" smtClean="0">
                <a:solidFill>
                  <a:schemeClr val="tx1"/>
                </a:solidFill>
                <a:latin typeface="+mn-lt"/>
                <a:ea typeface="Geneva" charset="0"/>
                <a:cs typeface="Geneva" charset="0"/>
              </a:rPr>
              <a:t> </a:t>
            </a:r>
            <a:r>
              <a:rPr lang="da-DK" sz="1200" b="1" kern="1200" baseline="0" dirty="0" err="1" smtClean="0">
                <a:solidFill>
                  <a:schemeClr val="tx1"/>
                </a:solidFill>
                <a:latin typeface="+mn-lt"/>
                <a:ea typeface="Geneva" charset="0"/>
                <a:cs typeface="Geneva" charset="0"/>
              </a:rPr>
              <a:t>andarder</a:t>
            </a:r>
            <a:endParaRPr lang="da-DK" sz="1200" b="1" kern="1200" baseline="0" dirty="0" smtClean="0">
              <a:solidFill>
                <a:schemeClr val="tx1"/>
              </a:solidFill>
              <a:latin typeface="+mn-lt"/>
              <a:ea typeface="Geneva" charset="0"/>
              <a:cs typeface="Geneva" charset="0"/>
            </a:endParaRPr>
          </a:p>
          <a:p>
            <a:r>
              <a:rPr lang="da-DK" sz="1200" kern="1200" baseline="0" dirty="0" smtClean="0">
                <a:solidFill>
                  <a:schemeClr val="tx1"/>
                </a:solidFill>
                <a:latin typeface="+mn-lt"/>
                <a:ea typeface="Geneva" charset="0"/>
                <a:cs typeface="Geneva" charset="0"/>
              </a:rPr>
              <a:t>Praksisstandarder afledt af værdien</a:t>
            </a:r>
          </a:p>
          <a:p>
            <a:r>
              <a:rPr lang="da-DK" sz="1200" kern="1200" baseline="0" dirty="0" smtClean="0">
                <a:solidFill>
                  <a:schemeClr val="tx1"/>
                </a:solidFill>
                <a:latin typeface="+mn-lt"/>
                <a:ea typeface="Geneva" charset="0"/>
                <a:cs typeface="Geneva" charset="0"/>
              </a:rPr>
              <a:t>”medmenneskeligt</a:t>
            </a:r>
          </a:p>
          <a:p>
            <a:r>
              <a:rPr lang="da-DK" sz="1200" kern="1200" baseline="0" dirty="0" smtClean="0">
                <a:solidFill>
                  <a:schemeClr val="tx1"/>
                </a:solidFill>
                <a:latin typeface="+mn-lt"/>
                <a:ea typeface="Geneva" charset="0"/>
                <a:cs typeface="Geneva" charset="0"/>
              </a:rPr>
              <a:t>ansvar” er, at socialrådgiveren:</a:t>
            </a:r>
          </a:p>
          <a:p>
            <a:r>
              <a:rPr lang="da-DK" sz="1200" kern="1200" baseline="0" dirty="0" smtClean="0">
                <a:solidFill>
                  <a:schemeClr val="tx1"/>
                </a:solidFill>
                <a:latin typeface="+mn-lt"/>
                <a:ea typeface="Geneva" charset="0"/>
                <a:cs typeface="Geneva" charset="0"/>
              </a:rPr>
              <a:t>R så vidt muligt sikrer en god kontakt med</a:t>
            </a:r>
          </a:p>
          <a:p>
            <a:r>
              <a:rPr lang="da-DK" sz="1200" kern="1200" baseline="0" dirty="0" smtClean="0">
                <a:solidFill>
                  <a:schemeClr val="tx1"/>
                </a:solidFill>
                <a:latin typeface="+mn-lt"/>
                <a:ea typeface="Geneva" charset="0"/>
                <a:cs typeface="Geneva" charset="0"/>
              </a:rPr>
              <a:t>borgeren, som bygger på anerkendelse,</a:t>
            </a:r>
          </a:p>
          <a:p>
            <a:r>
              <a:rPr lang="da-DK" sz="1200" kern="1200" baseline="0" dirty="0" smtClean="0">
                <a:solidFill>
                  <a:schemeClr val="tx1"/>
                </a:solidFill>
                <a:latin typeface="+mn-lt"/>
                <a:ea typeface="Geneva" charset="0"/>
                <a:cs typeface="Geneva" charset="0"/>
              </a:rPr>
              <a:t>respekt, interesse og tillid.</a:t>
            </a:r>
          </a:p>
          <a:p>
            <a:r>
              <a:rPr lang="da-DK" sz="1200" kern="1200" baseline="0" dirty="0" smtClean="0">
                <a:solidFill>
                  <a:schemeClr val="tx1"/>
                </a:solidFill>
                <a:latin typeface="+mn-lt"/>
                <a:ea typeface="Geneva" charset="0"/>
                <a:cs typeface="Geneva" charset="0"/>
              </a:rPr>
              <a:t>R lægger alle oplysninger, også de faglige</a:t>
            </a:r>
          </a:p>
          <a:p>
            <a:r>
              <a:rPr lang="da-DK" sz="1200" kern="1200" baseline="0" dirty="0" smtClean="0">
                <a:solidFill>
                  <a:schemeClr val="tx1"/>
                </a:solidFill>
                <a:latin typeface="+mn-lt"/>
                <a:ea typeface="Geneva" charset="0"/>
                <a:cs typeface="Geneva" charset="0"/>
              </a:rPr>
              <a:t>vurderinger, i en sag åbent frem for borgeren.</a:t>
            </a:r>
          </a:p>
          <a:p>
            <a:r>
              <a:rPr lang="da-DK" sz="1200" kern="1200" baseline="0" dirty="0" smtClean="0">
                <a:solidFill>
                  <a:schemeClr val="tx1"/>
                </a:solidFill>
                <a:latin typeface="+mn-lt"/>
                <a:ea typeface="Geneva" charset="0"/>
                <a:cs typeface="Geneva" charset="0"/>
              </a:rPr>
              <a:t>R udviser empati, lydhørhed og engagement</a:t>
            </a:r>
          </a:p>
          <a:p>
            <a:r>
              <a:rPr lang="da-DK" sz="1200" kern="1200" baseline="0" dirty="0" smtClean="0">
                <a:solidFill>
                  <a:schemeClr val="tx1"/>
                </a:solidFill>
                <a:latin typeface="+mn-lt"/>
                <a:ea typeface="Geneva" charset="0"/>
                <a:cs typeface="Geneva" charset="0"/>
              </a:rPr>
              <a:t>i sit arbejde.</a:t>
            </a:r>
          </a:p>
          <a:p>
            <a:r>
              <a:rPr lang="da-DK" sz="1200" kern="1200" baseline="0" dirty="0" smtClean="0">
                <a:solidFill>
                  <a:schemeClr val="tx1"/>
                </a:solidFill>
                <a:latin typeface="+mn-lt"/>
                <a:ea typeface="Geneva" charset="0"/>
                <a:cs typeface="Geneva" charset="0"/>
              </a:rPr>
              <a:t>R har fokus på borgerens ressourcer.</a:t>
            </a:r>
            <a:endParaRPr lang="da-DK" dirty="0"/>
          </a:p>
        </p:txBody>
      </p:sp>
      <p:sp>
        <p:nvSpPr>
          <p:cNvPr id="4" name="Pladsholder til diasnummer 3"/>
          <p:cNvSpPr>
            <a:spLocks noGrp="1"/>
          </p:cNvSpPr>
          <p:nvPr>
            <p:ph type="sldNum" sz="quarter" idx="10"/>
          </p:nvPr>
        </p:nvSpPr>
        <p:spPr/>
        <p:txBody>
          <a:bodyPr/>
          <a:lstStyle/>
          <a:p>
            <a:fld id="{691F3892-B722-463C-8FDD-FB276189A9EA}" type="slidenum">
              <a:rPr lang="da-DK" smtClean="0"/>
              <a:pPr/>
              <a:t>17</a:t>
            </a:fld>
            <a:endParaRPr lang="da-D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fontScale="32500" lnSpcReduction="20000"/>
          </a:bodyPr>
          <a:lstStyle/>
          <a:p>
            <a:r>
              <a:rPr lang="da-DK" sz="1200" kern="1200" baseline="0" dirty="0" smtClean="0">
                <a:solidFill>
                  <a:schemeClr val="tx1"/>
                </a:solidFill>
                <a:latin typeface="+mn-lt"/>
                <a:ea typeface="Geneva" charset="0"/>
                <a:cs typeface="Geneva" charset="0"/>
              </a:rPr>
              <a:t>Afledte principper af værdien ”individets</a:t>
            </a:r>
          </a:p>
          <a:p>
            <a:r>
              <a:rPr lang="da-DK" sz="1200" kern="1200" baseline="0" dirty="0" smtClean="0">
                <a:solidFill>
                  <a:schemeClr val="tx1"/>
                </a:solidFill>
                <a:latin typeface="+mn-lt"/>
                <a:ea typeface="Geneva" charset="0"/>
                <a:cs typeface="Geneva" charset="0"/>
              </a:rPr>
              <a:t>værdighed” er, at:</a:t>
            </a:r>
          </a:p>
          <a:p>
            <a:r>
              <a:rPr lang="da-DK" sz="1200" b="1" kern="1200" baseline="0" dirty="0" smtClean="0">
                <a:solidFill>
                  <a:schemeClr val="tx1"/>
                </a:solidFill>
                <a:latin typeface="+mn-lt"/>
                <a:ea typeface="Geneva" charset="0"/>
                <a:cs typeface="Geneva" charset="0"/>
              </a:rPr>
              <a:t>1. Socialrådgiveren respekterer borgerens</a:t>
            </a:r>
          </a:p>
          <a:p>
            <a:r>
              <a:rPr lang="da-DK" sz="1200" kern="1200" baseline="0" dirty="0" smtClean="0">
                <a:solidFill>
                  <a:schemeClr val="tx1"/>
                </a:solidFill>
                <a:latin typeface="+mn-lt"/>
                <a:ea typeface="Geneva" charset="0"/>
                <a:cs typeface="Geneva" charset="0"/>
              </a:rPr>
              <a:t>ansvar for eget liv og egne valg.</a:t>
            </a:r>
          </a:p>
          <a:p>
            <a:r>
              <a:rPr lang="da-DK" sz="1200" b="1" kern="1200" baseline="0" dirty="0" smtClean="0">
                <a:solidFill>
                  <a:schemeClr val="tx1"/>
                </a:solidFill>
                <a:latin typeface="+mn-lt"/>
                <a:ea typeface="Geneva" charset="0"/>
                <a:cs typeface="Geneva" charset="0"/>
              </a:rPr>
              <a:t>2. Socialrådgiveren så vidt muligt respekterer</a:t>
            </a:r>
          </a:p>
          <a:p>
            <a:r>
              <a:rPr lang="da-DK" sz="1200" kern="1200" baseline="0" dirty="0" smtClean="0">
                <a:solidFill>
                  <a:schemeClr val="tx1"/>
                </a:solidFill>
                <a:latin typeface="+mn-lt"/>
                <a:ea typeface="Geneva" charset="0"/>
                <a:cs typeface="Geneva" charset="0"/>
              </a:rPr>
              <a:t>borgerens valg og planer, forudsat at</a:t>
            </a:r>
          </a:p>
          <a:p>
            <a:r>
              <a:rPr lang="da-DK" sz="1200" kern="1200" baseline="0" dirty="0" smtClean="0">
                <a:solidFill>
                  <a:schemeClr val="tx1"/>
                </a:solidFill>
                <a:latin typeface="+mn-lt"/>
                <a:ea typeface="Geneva" charset="0"/>
                <a:cs typeface="Geneva" charset="0"/>
              </a:rPr>
              <a:t>de ikke skader andre.</a:t>
            </a:r>
          </a:p>
          <a:p>
            <a:r>
              <a:rPr lang="da-DK" sz="1200" b="1" kern="1200" baseline="0" dirty="0" smtClean="0">
                <a:solidFill>
                  <a:schemeClr val="tx1"/>
                </a:solidFill>
                <a:latin typeface="+mn-lt"/>
                <a:ea typeface="Geneva" charset="0"/>
                <a:cs typeface="Geneva" charset="0"/>
              </a:rPr>
              <a:t>3. Socialrådgiveren arbejder for at fremme</a:t>
            </a:r>
          </a:p>
          <a:p>
            <a:r>
              <a:rPr lang="da-DK" sz="1200" kern="1200" baseline="0" dirty="0" smtClean="0">
                <a:solidFill>
                  <a:schemeClr val="tx1"/>
                </a:solidFill>
                <a:latin typeface="+mn-lt"/>
                <a:ea typeface="Geneva" charset="0"/>
                <a:cs typeface="Geneva" charset="0"/>
              </a:rPr>
              <a:t>social forandring og styrke enkeltpersoners</a:t>
            </a:r>
          </a:p>
          <a:p>
            <a:r>
              <a:rPr lang="da-DK" sz="1200" kern="1200" baseline="0" dirty="0" smtClean="0">
                <a:solidFill>
                  <a:schemeClr val="tx1"/>
                </a:solidFill>
                <a:latin typeface="+mn-lt"/>
                <a:ea typeface="Geneva" charset="0"/>
                <a:cs typeface="Geneva" charset="0"/>
              </a:rPr>
              <a:t>og gruppers selvværd og udvikling,</a:t>
            </a:r>
          </a:p>
          <a:p>
            <a:r>
              <a:rPr lang="da-DK" sz="1200" kern="1200" baseline="0" dirty="0" smtClean="0">
                <a:solidFill>
                  <a:schemeClr val="tx1"/>
                </a:solidFill>
                <a:latin typeface="+mn-lt"/>
                <a:ea typeface="Geneva" charset="0"/>
                <a:cs typeface="Geneva" charset="0"/>
              </a:rPr>
              <a:t>så de bliver i stand til at løse problemer</a:t>
            </a:r>
          </a:p>
          <a:p>
            <a:r>
              <a:rPr lang="da-DK" sz="1200" kern="1200" baseline="0" dirty="0" smtClean="0">
                <a:solidFill>
                  <a:schemeClr val="tx1"/>
                </a:solidFill>
                <a:latin typeface="+mn-lt"/>
                <a:ea typeface="Geneva" charset="0"/>
                <a:cs typeface="Geneva" charset="0"/>
              </a:rPr>
              <a:t>og få magt over deres tilværelse.</a:t>
            </a:r>
          </a:p>
          <a:p>
            <a:r>
              <a:rPr lang="da-DK" sz="1200" b="1" kern="1200" baseline="0" dirty="0" smtClean="0">
                <a:solidFill>
                  <a:schemeClr val="tx1"/>
                </a:solidFill>
                <a:latin typeface="+mn-lt"/>
                <a:ea typeface="Geneva" charset="0"/>
                <a:cs typeface="Geneva" charset="0"/>
              </a:rPr>
              <a:t>4. Socialrådgiveren respekterer det enkelte</a:t>
            </a:r>
          </a:p>
          <a:p>
            <a:r>
              <a:rPr lang="da-DK" sz="1200" kern="1200" baseline="0" dirty="0" smtClean="0">
                <a:solidFill>
                  <a:schemeClr val="tx1"/>
                </a:solidFill>
                <a:latin typeface="+mn-lt"/>
                <a:ea typeface="Geneva" charset="0"/>
                <a:cs typeface="Geneva" charset="0"/>
              </a:rPr>
              <a:t>menneskes og gruppers basale rettigheder,</a:t>
            </a:r>
          </a:p>
          <a:p>
            <a:r>
              <a:rPr lang="da-DK" sz="1200" kern="1200" baseline="0" dirty="0" smtClean="0">
                <a:solidFill>
                  <a:schemeClr val="tx1"/>
                </a:solidFill>
                <a:latin typeface="+mn-lt"/>
                <a:ea typeface="Geneva" charset="0"/>
                <a:cs typeface="Geneva" charset="0"/>
              </a:rPr>
              <a:t>integritet og værdighed, som de er</a:t>
            </a:r>
          </a:p>
          <a:p>
            <a:r>
              <a:rPr lang="da-DK" sz="1200" kern="1200" baseline="0" dirty="0" smtClean="0">
                <a:solidFill>
                  <a:schemeClr val="tx1"/>
                </a:solidFill>
                <a:latin typeface="+mn-lt"/>
                <a:ea typeface="Geneva" charset="0"/>
                <a:cs typeface="Geneva" charset="0"/>
              </a:rPr>
              <a:t>formuleret i FN’s Menneskerettighedserklæring</a:t>
            </a:r>
          </a:p>
          <a:p>
            <a:r>
              <a:rPr lang="da-DK" sz="1200" kern="1200" baseline="0" dirty="0" smtClean="0">
                <a:solidFill>
                  <a:schemeClr val="tx1"/>
                </a:solidFill>
                <a:latin typeface="+mn-lt"/>
                <a:ea typeface="Geneva" charset="0"/>
                <a:cs typeface="Geneva" charset="0"/>
              </a:rPr>
              <a:t>og i FN's Børnekonvention.</a:t>
            </a:r>
          </a:p>
          <a:p>
            <a:r>
              <a:rPr lang="da-DK" sz="1200" b="1" kern="1200" baseline="0" dirty="0" smtClean="0">
                <a:solidFill>
                  <a:schemeClr val="tx1"/>
                </a:solidFill>
                <a:latin typeface="+mn-lt"/>
                <a:ea typeface="Geneva" charset="0"/>
                <a:cs typeface="Geneva" charset="0"/>
              </a:rPr>
              <a:t>5. Socialrådgiveren hjælper borgeren med</a:t>
            </a:r>
          </a:p>
          <a:p>
            <a:r>
              <a:rPr lang="da-DK" sz="1200" kern="1200" baseline="0" dirty="0" smtClean="0">
                <a:solidFill>
                  <a:schemeClr val="tx1"/>
                </a:solidFill>
                <a:latin typeface="+mn-lt"/>
                <a:ea typeface="Geneva" charset="0"/>
                <a:cs typeface="Geneva" charset="0"/>
              </a:rPr>
              <a:t>at forbedre mulighederne for at leve et</a:t>
            </a:r>
          </a:p>
          <a:p>
            <a:r>
              <a:rPr lang="da-DK" sz="1200" kern="1200" baseline="0" dirty="0" smtClean="0">
                <a:solidFill>
                  <a:schemeClr val="tx1"/>
                </a:solidFill>
                <a:latin typeface="+mn-lt"/>
                <a:ea typeface="Geneva" charset="0"/>
                <a:cs typeface="Geneva" charset="0"/>
              </a:rPr>
              <a:t>værdigt liv.</a:t>
            </a:r>
          </a:p>
          <a:p>
            <a:r>
              <a:rPr lang="da-DK" sz="1200" b="1" kern="1200" baseline="0" dirty="0" smtClean="0">
                <a:solidFill>
                  <a:schemeClr val="tx1"/>
                </a:solidFill>
                <a:latin typeface="+mn-lt"/>
                <a:ea typeface="Geneva" charset="0"/>
                <a:cs typeface="Geneva" charset="0"/>
              </a:rPr>
              <a:t>6. Socialrådgiveren anerkender og respekterer</a:t>
            </a:r>
          </a:p>
          <a:p>
            <a:r>
              <a:rPr lang="da-DK" sz="1200" kern="1200" baseline="0" dirty="0" smtClean="0">
                <a:solidFill>
                  <a:schemeClr val="tx1"/>
                </a:solidFill>
                <a:latin typeface="+mn-lt"/>
                <a:ea typeface="Geneva" charset="0"/>
                <a:cs typeface="Geneva" charset="0"/>
              </a:rPr>
              <a:t>borgerens personlige integritet, forstået</a:t>
            </a:r>
          </a:p>
          <a:p>
            <a:r>
              <a:rPr lang="da-DK" sz="1200" kern="1200" baseline="0" dirty="0" smtClean="0">
                <a:solidFill>
                  <a:schemeClr val="tx1"/>
                </a:solidFill>
                <a:latin typeface="+mn-lt"/>
                <a:ea typeface="Geneva" charset="0"/>
                <a:cs typeface="Geneva" charset="0"/>
              </a:rPr>
              <a:t>som dennes personlighed, værdier,</a:t>
            </a:r>
          </a:p>
          <a:p>
            <a:r>
              <a:rPr lang="da-DK" sz="1200" kern="1200" baseline="0" dirty="0" smtClean="0">
                <a:solidFill>
                  <a:schemeClr val="tx1"/>
                </a:solidFill>
                <a:latin typeface="+mn-lt"/>
                <a:ea typeface="Geneva" charset="0"/>
                <a:cs typeface="Geneva" charset="0"/>
              </a:rPr>
              <a:t>mål, relationer, valg og individualitet.</a:t>
            </a:r>
          </a:p>
          <a:p>
            <a:r>
              <a:rPr lang="da-DK" sz="1200" b="1" kern="1200" baseline="0" dirty="0" smtClean="0">
                <a:solidFill>
                  <a:schemeClr val="tx1"/>
                </a:solidFill>
                <a:latin typeface="+mn-lt"/>
                <a:ea typeface="Geneva" charset="0"/>
                <a:cs typeface="Geneva" charset="0"/>
              </a:rPr>
              <a:t>7. Socialrådgiveren arbejder på at styrke</a:t>
            </a:r>
          </a:p>
          <a:p>
            <a:r>
              <a:rPr lang="da-DK" sz="1200" kern="1200" baseline="0" dirty="0" smtClean="0">
                <a:solidFill>
                  <a:schemeClr val="tx1"/>
                </a:solidFill>
                <a:latin typeface="+mn-lt"/>
                <a:ea typeface="Geneva" charset="0"/>
                <a:cs typeface="Geneva" charset="0"/>
              </a:rPr>
              <a:t>den enkelte borgers mulighed for at</a:t>
            </a:r>
          </a:p>
          <a:p>
            <a:r>
              <a:rPr lang="da-DK" sz="1200" kern="1200" baseline="0" dirty="0" smtClean="0">
                <a:solidFill>
                  <a:schemeClr val="tx1"/>
                </a:solidFill>
                <a:latin typeface="+mn-lt"/>
                <a:ea typeface="Geneva" charset="0"/>
                <a:cs typeface="Geneva" charset="0"/>
              </a:rPr>
              <a:t>indgå i relation og samarbejde med andre</a:t>
            </a:r>
          </a:p>
          <a:p>
            <a:r>
              <a:rPr lang="da-DK" sz="1200" kern="1200" baseline="0" dirty="0" smtClean="0">
                <a:solidFill>
                  <a:schemeClr val="tx1"/>
                </a:solidFill>
                <a:latin typeface="+mn-lt"/>
                <a:ea typeface="Geneva" charset="0"/>
                <a:cs typeface="Geneva" charset="0"/>
              </a:rPr>
              <a:t>mennesker, grupper og fællesskaber.</a:t>
            </a:r>
          </a:p>
          <a:p>
            <a:r>
              <a:rPr lang="da-DK" sz="1200" b="1" kern="1200" baseline="0" dirty="0" smtClean="0">
                <a:solidFill>
                  <a:schemeClr val="tx1"/>
                </a:solidFill>
                <a:latin typeface="+mn-lt"/>
                <a:ea typeface="Geneva" charset="0"/>
                <a:cs typeface="Geneva" charset="0"/>
              </a:rPr>
              <a:t>8. Socialrådgiveren respekterer borgerens</a:t>
            </a:r>
          </a:p>
          <a:p>
            <a:r>
              <a:rPr lang="da-DK" sz="1200" kern="1200" baseline="0" dirty="0" smtClean="0">
                <a:solidFill>
                  <a:schemeClr val="tx1"/>
                </a:solidFill>
                <a:latin typeface="+mn-lt"/>
                <a:ea typeface="Geneva" charset="0"/>
                <a:cs typeface="Geneva" charset="0"/>
              </a:rPr>
              <a:t>ret til privatliv i videst mulig omfang.</a:t>
            </a:r>
          </a:p>
          <a:p>
            <a:r>
              <a:rPr lang="da-DK" sz="1200" b="1" kern="1200" baseline="0" dirty="0" err="1" smtClean="0">
                <a:solidFill>
                  <a:schemeClr val="tx1"/>
                </a:solidFill>
                <a:latin typeface="+mn-lt"/>
                <a:ea typeface="Geneva" charset="0"/>
                <a:cs typeface="Geneva" charset="0"/>
              </a:rPr>
              <a:t>Praksisst</a:t>
            </a:r>
            <a:r>
              <a:rPr lang="da-DK" sz="1200" b="1" kern="1200" baseline="0" dirty="0" smtClean="0">
                <a:solidFill>
                  <a:schemeClr val="tx1"/>
                </a:solidFill>
                <a:latin typeface="+mn-lt"/>
                <a:ea typeface="Geneva" charset="0"/>
                <a:cs typeface="Geneva" charset="0"/>
              </a:rPr>
              <a:t> </a:t>
            </a:r>
            <a:r>
              <a:rPr lang="da-DK" sz="1200" b="1" kern="1200" baseline="0" dirty="0" err="1" smtClean="0">
                <a:solidFill>
                  <a:schemeClr val="tx1"/>
                </a:solidFill>
                <a:latin typeface="+mn-lt"/>
                <a:ea typeface="Geneva" charset="0"/>
                <a:cs typeface="Geneva" charset="0"/>
              </a:rPr>
              <a:t>andarder</a:t>
            </a:r>
            <a:endParaRPr lang="da-DK" sz="1200" b="1" kern="1200" baseline="0" dirty="0" smtClean="0">
              <a:solidFill>
                <a:schemeClr val="tx1"/>
              </a:solidFill>
              <a:latin typeface="+mn-lt"/>
              <a:ea typeface="Geneva" charset="0"/>
              <a:cs typeface="Geneva" charset="0"/>
            </a:endParaRPr>
          </a:p>
          <a:p>
            <a:r>
              <a:rPr lang="da-DK" sz="1200" kern="1200" baseline="0" dirty="0" smtClean="0">
                <a:solidFill>
                  <a:schemeClr val="tx1"/>
                </a:solidFill>
                <a:latin typeface="+mn-lt"/>
                <a:ea typeface="Geneva" charset="0"/>
                <a:cs typeface="Geneva" charset="0"/>
              </a:rPr>
              <a:t>Praksisstandarder afledt af værdien ”individets</a:t>
            </a:r>
          </a:p>
          <a:p>
            <a:r>
              <a:rPr lang="da-DK" sz="1200" kern="1200" baseline="0" dirty="0" smtClean="0">
                <a:solidFill>
                  <a:schemeClr val="tx1"/>
                </a:solidFill>
                <a:latin typeface="+mn-lt"/>
                <a:ea typeface="Geneva" charset="0"/>
                <a:cs typeface="Geneva" charset="0"/>
              </a:rPr>
              <a:t>værdighed” er, at socialrådgiveren:</a:t>
            </a:r>
          </a:p>
          <a:p>
            <a:r>
              <a:rPr lang="da-DK" sz="1200" kern="1200" baseline="0" dirty="0" smtClean="0">
                <a:solidFill>
                  <a:schemeClr val="tx1"/>
                </a:solidFill>
                <a:latin typeface="+mn-lt"/>
                <a:ea typeface="Geneva" charset="0"/>
                <a:cs typeface="Geneva" charset="0"/>
              </a:rPr>
              <a:t>R er bevidst om og forholder sig til grænserne</a:t>
            </a:r>
          </a:p>
          <a:p>
            <a:r>
              <a:rPr lang="da-DK" sz="1200" kern="1200" baseline="0" dirty="0" smtClean="0">
                <a:solidFill>
                  <a:schemeClr val="tx1"/>
                </a:solidFill>
                <a:latin typeface="+mn-lt"/>
                <a:ea typeface="Geneva" charset="0"/>
                <a:cs typeface="Geneva" charset="0"/>
              </a:rPr>
              <a:t>for at udøve sin professions magt</a:t>
            </a:r>
          </a:p>
          <a:p>
            <a:r>
              <a:rPr lang="da-DK" sz="1200" kern="1200" baseline="0" dirty="0" smtClean="0">
                <a:solidFill>
                  <a:schemeClr val="tx1"/>
                </a:solidFill>
                <a:latin typeface="+mn-lt"/>
                <a:ea typeface="Geneva" charset="0"/>
                <a:cs typeface="Geneva" charset="0"/>
              </a:rPr>
              <a:t>og myndighed.</a:t>
            </a:r>
          </a:p>
          <a:p>
            <a:r>
              <a:rPr lang="da-DK" sz="1200" kern="1200" baseline="0" dirty="0" smtClean="0">
                <a:solidFill>
                  <a:schemeClr val="tx1"/>
                </a:solidFill>
                <a:latin typeface="+mn-lt"/>
                <a:ea typeface="Geneva" charset="0"/>
                <a:cs typeface="Geneva" charset="0"/>
              </a:rPr>
              <a:t>R er bevidst om, at enhver lov kan og</a:t>
            </a:r>
          </a:p>
          <a:p>
            <a:r>
              <a:rPr lang="da-DK" sz="1200" kern="1200" baseline="0" dirty="0" smtClean="0">
                <a:solidFill>
                  <a:schemeClr val="tx1"/>
                </a:solidFill>
                <a:latin typeface="+mn-lt"/>
                <a:ea typeface="Geneva" charset="0"/>
                <a:cs typeface="Geneva" charset="0"/>
              </a:rPr>
              <a:t>skal fortolkes, og socialrådgiveren skal</a:t>
            </a:r>
          </a:p>
          <a:p>
            <a:r>
              <a:rPr lang="da-DK" sz="1200" kern="1200" baseline="0" dirty="0" smtClean="0">
                <a:solidFill>
                  <a:schemeClr val="tx1"/>
                </a:solidFill>
                <a:latin typeface="+mn-lt"/>
                <a:ea typeface="Geneva" charset="0"/>
                <a:cs typeface="Geneva" charset="0"/>
              </a:rPr>
              <a:t>foretage kritiske, etiske overvejelser om</a:t>
            </a:r>
          </a:p>
          <a:p>
            <a:r>
              <a:rPr lang="da-DK" sz="1200" kern="1200" baseline="0" dirty="0" smtClean="0">
                <a:solidFill>
                  <a:schemeClr val="tx1"/>
                </a:solidFill>
                <a:latin typeface="+mn-lt"/>
                <a:ea typeface="Geneva" charset="0"/>
                <a:cs typeface="Geneva" charset="0"/>
              </a:rPr>
              <a:t>brugen af enhver lov i praksis.</a:t>
            </a:r>
          </a:p>
          <a:p>
            <a:r>
              <a:rPr lang="da-DK" sz="1200" kern="1200" baseline="0" dirty="0" smtClean="0">
                <a:solidFill>
                  <a:schemeClr val="tx1"/>
                </a:solidFill>
                <a:latin typeface="+mn-lt"/>
                <a:ea typeface="Geneva" charset="0"/>
                <a:cs typeface="Geneva" charset="0"/>
              </a:rPr>
              <a:t>R deler viden med borgeren om, hvordan</a:t>
            </a:r>
          </a:p>
          <a:p>
            <a:r>
              <a:rPr lang="da-DK" sz="1200" kern="1200" baseline="0" dirty="0" smtClean="0">
                <a:solidFill>
                  <a:schemeClr val="tx1"/>
                </a:solidFill>
                <a:latin typeface="+mn-lt"/>
                <a:ea typeface="Geneva" charset="0"/>
                <a:cs typeface="Geneva" charset="0"/>
              </a:rPr>
              <a:t>et problem kan løses, og at socialrådgiveren</a:t>
            </a:r>
          </a:p>
          <a:p>
            <a:r>
              <a:rPr lang="da-DK" sz="1200" kern="1200" baseline="0" dirty="0" smtClean="0">
                <a:solidFill>
                  <a:schemeClr val="tx1"/>
                </a:solidFill>
                <a:latin typeface="+mn-lt"/>
                <a:ea typeface="Geneva" charset="0"/>
                <a:cs typeface="Geneva" charset="0"/>
              </a:rPr>
              <a:t>støtter borgeren i selv at deltage i</a:t>
            </a:r>
          </a:p>
          <a:p>
            <a:r>
              <a:rPr lang="da-DK" sz="1200" kern="1200" baseline="0" dirty="0" smtClean="0">
                <a:solidFill>
                  <a:schemeClr val="tx1"/>
                </a:solidFill>
                <a:latin typeface="+mn-lt"/>
                <a:ea typeface="Geneva" charset="0"/>
                <a:cs typeface="Geneva" charset="0"/>
              </a:rPr>
              <a:t>løsningen.</a:t>
            </a:r>
          </a:p>
          <a:p>
            <a:r>
              <a:rPr lang="da-DK" sz="1200" kern="1200" baseline="0" dirty="0" smtClean="0">
                <a:solidFill>
                  <a:schemeClr val="tx1"/>
                </a:solidFill>
                <a:latin typeface="+mn-lt"/>
                <a:ea typeface="Geneva" charset="0"/>
                <a:cs typeface="Geneva" charset="0"/>
              </a:rPr>
              <a:t>R overvejer, om hjælp til grupper er den</a:t>
            </a:r>
          </a:p>
          <a:p>
            <a:r>
              <a:rPr lang="da-DK" sz="1200" kern="1200" baseline="0" dirty="0" smtClean="0">
                <a:solidFill>
                  <a:schemeClr val="tx1"/>
                </a:solidFill>
                <a:latin typeface="+mn-lt"/>
                <a:ea typeface="Geneva" charset="0"/>
                <a:cs typeface="Geneva" charset="0"/>
              </a:rPr>
              <a:t>bedste løsning for at kunne fremme den</a:t>
            </a:r>
          </a:p>
          <a:p>
            <a:r>
              <a:rPr lang="da-DK" sz="1200" kern="1200" baseline="0" dirty="0" smtClean="0">
                <a:solidFill>
                  <a:schemeClr val="tx1"/>
                </a:solidFill>
                <a:latin typeface="+mn-lt"/>
                <a:ea typeface="Geneva" charset="0"/>
                <a:cs typeface="Geneva" charset="0"/>
              </a:rPr>
              <a:t>enkelte borgers mulighed for løse sine</a:t>
            </a:r>
          </a:p>
          <a:p>
            <a:r>
              <a:rPr lang="da-DK" sz="1200" kern="1200" baseline="0" dirty="0" smtClean="0">
                <a:solidFill>
                  <a:schemeClr val="tx1"/>
                </a:solidFill>
                <a:latin typeface="+mn-lt"/>
                <a:ea typeface="Geneva" charset="0"/>
                <a:cs typeface="Geneva" charset="0"/>
              </a:rPr>
              <a:t>problemer.</a:t>
            </a:r>
          </a:p>
          <a:p>
            <a:r>
              <a:rPr lang="da-DK" sz="1200" kern="1200" baseline="0" dirty="0" smtClean="0">
                <a:solidFill>
                  <a:schemeClr val="tx1"/>
                </a:solidFill>
                <a:latin typeface="+mn-lt"/>
                <a:ea typeface="Geneva" charset="0"/>
                <a:cs typeface="Geneva" charset="0"/>
              </a:rPr>
              <a:t>R ser kritisk på sin egen rolle i samarbejde</a:t>
            </a:r>
          </a:p>
          <a:p>
            <a:r>
              <a:rPr lang="da-DK" sz="1200" kern="1200" baseline="0" dirty="0" smtClean="0">
                <a:solidFill>
                  <a:schemeClr val="tx1"/>
                </a:solidFill>
                <a:latin typeface="+mn-lt"/>
                <a:ea typeface="Geneva" charset="0"/>
                <a:cs typeface="Geneva" charset="0"/>
              </a:rPr>
              <a:t>med borgeren.</a:t>
            </a:r>
          </a:p>
          <a:p>
            <a:r>
              <a:rPr lang="da-DK" sz="1200" kern="1200" baseline="0" dirty="0" smtClean="0">
                <a:solidFill>
                  <a:schemeClr val="tx1"/>
                </a:solidFill>
                <a:latin typeface="+mn-lt"/>
                <a:ea typeface="Geneva" charset="0"/>
                <a:cs typeface="Geneva" charset="0"/>
              </a:rPr>
              <a:t>R er omhyggelig med at sikre sig, at borgeren</a:t>
            </a:r>
          </a:p>
          <a:p>
            <a:r>
              <a:rPr lang="da-DK" sz="1200" kern="1200" baseline="0" dirty="0" smtClean="0">
                <a:solidFill>
                  <a:schemeClr val="tx1"/>
                </a:solidFill>
                <a:latin typeface="+mn-lt"/>
                <a:ea typeface="Geneva" charset="0"/>
                <a:cs typeface="Geneva" charset="0"/>
              </a:rPr>
              <a:t>forstår omfanget af og grænserne for</a:t>
            </a:r>
          </a:p>
          <a:p>
            <a:r>
              <a:rPr lang="da-DK" sz="1200" kern="1200" baseline="0" dirty="0" smtClean="0">
                <a:solidFill>
                  <a:schemeClr val="tx1"/>
                </a:solidFill>
                <a:latin typeface="+mn-lt"/>
                <a:ea typeface="Geneva" charset="0"/>
                <a:cs typeface="Geneva" charset="0"/>
              </a:rPr>
              <a:t>socialrådgiverens tavshedspligt.</a:t>
            </a:r>
          </a:p>
          <a:p>
            <a:r>
              <a:rPr lang="da-DK" sz="1200" kern="1200" baseline="0" dirty="0" smtClean="0">
                <a:solidFill>
                  <a:schemeClr val="tx1"/>
                </a:solidFill>
                <a:latin typeface="+mn-lt"/>
                <a:ea typeface="Geneva" charset="0"/>
                <a:cs typeface="Geneva" charset="0"/>
              </a:rPr>
              <a:t>R kun overtræder grænserne for privatlivets</a:t>
            </a:r>
          </a:p>
          <a:p>
            <a:r>
              <a:rPr lang="da-DK" sz="1200" kern="1200" baseline="0" dirty="0" smtClean="0">
                <a:solidFill>
                  <a:schemeClr val="tx1"/>
                </a:solidFill>
                <a:latin typeface="+mn-lt"/>
                <a:ea typeface="Geneva" charset="0"/>
                <a:cs typeface="Geneva" charset="0"/>
              </a:rPr>
              <a:t>fred, når det er absolut nødvendigt</a:t>
            </a:r>
          </a:p>
          <a:p>
            <a:r>
              <a:rPr lang="da-DK" sz="1200" kern="1200" baseline="0" dirty="0" smtClean="0">
                <a:solidFill>
                  <a:schemeClr val="tx1"/>
                </a:solidFill>
                <a:latin typeface="+mn-lt"/>
                <a:ea typeface="Geneva" charset="0"/>
                <a:cs typeface="Geneva" charset="0"/>
              </a:rPr>
              <a:t>for at sikre den, der ikke kan sikre sig</a:t>
            </a:r>
          </a:p>
          <a:p>
            <a:r>
              <a:rPr lang="da-DK" sz="1200" kern="1200" baseline="0" dirty="0" smtClean="0">
                <a:solidFill>
                  <a:schemeClr val="tx1"/>
                </a:solidFill>
                <a:latin typeface="+mn-lt"/>
                <a:ea typeface="Geneva" charset="0"/>
                <a:cs typeface="Geneva" charset="0"/>
              </a:rPr>
              <a:t>selv og sine egne interesser.</a:t>
            </a:r>
            <a:endParaRPr lang="da-DK" dirty="0"/>
          </a:p>
        </p:txBody>
      </p:sp>
      <p:sp>
        <p:nvSpPr>
          <p:cNvPr id="4" name="Pladsholder til diasnummer 3"/>
          <p:cNvSpPr>
            <a:spLocks noGrp="1"/>
          </p:cNvSpPr>
          <p:nvPr>
            <p:ph type="sldNum" sz="quarter" idx="10"/>
          </p:nvPr>
        </p:nvSpPr>
        <p:spPr/>
        <p:txBody>
          <a:bodyPr/>
          <a:lstStyle/>
          <a:p>
            <a:fld id="{691F3892-B722-463C-8FDD-FB276189A9EA}" type="slidenum">
              <a:rPr lang="da-DK" smtClean="0"/>
              <a:pPr/>
              <a:t>20</a:t>
            </a:fld>
            <a:endParaRPr lang="da-DK"/>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fontScale="40000" lnSpcReduction="20000"/>
          </a:bodyPr>
          <a:lstStyle/>
          <a:p>
            <a:r>
              <a:rPr lang="da-DK" sz="1200" kern="1200" baseline="0" dirty="0" smtClean="0">
                <a:solidFill>
                  <a:schemeClr val="tx1"/>
                </a:solidFill>
                <a:latin typeface="+mn-lt"/>
                <a:ea typeface="Geneva" charset="0"/>
                <a:cs typeface="Geneva" charset="0"/>
              </a:rPr>
              <a:t>Afledte principper af værdien ”social retfærdighed”</a:t>
            </a:r>
          </a:p>
          <a:p>
            <a:r>
              <a:rPr lang="da-DK" sz="1200" kern="1200" baseline="0" dirty="0" smtClean="0">
                <a:solidFill>
                  <a:schemeClr val="tx1"/>
                </a:solidFill>
                <a:latin typeface="+mn-lt"/>
                <a:ea typeface="Geneva" charset="0"/>
                <a:cs typeface="Geneva" charset="0"/>
              </a:rPr>
              <a:t>er, at:</a:t>
            </a:r>
          </a:p>
          <a:p>
            <a:r>
              <a:rPr lang="da-DK" sz="1200" b="1" kern="1200" baseline="0" dirty="0" smtClean="0">
                <a:solidFill>
                  <a:schemeClr val="tx1"/>
                </a:solidFill>
                <a:latin typeface="+mn-lt"/>
                <a:ea typeface="Geneva" charset="0"/>
                <a:cs typeface="Geneva" charset="0"/>
              </a:rPr>
              <a:t>1. Socialrådgiveren modvirker forskelsbehandling</a:t>
            </a:r>
          </a:p>
          <a:p>
            <a:r>
              <a:rPr lang="da-DK" sz="1200" kern="1200" baseline="0" dirty="0" smtClean="0">
                <a:solidFill>
                  <a:schemeClr val="tx1"/>
                </a:solidFill>
                <a:latin typeface="+mn-lt"/>
                <a:ea typeface="Geneva" charset="0"/>
                <a:cs typeface="Geneva" charset="0"/>
              </a:rPr>
              <a:t>af mennesker på grund af den</a:t>
            </a:r>
          </a:p>
          <a:p>
            <a:r>
              <a:rPr lang="da-DK" sz="1200" kern="1200" baseline="0" dirty="0" smtClean="0">
                <a:solidFill>
                  <a:schemeClr val="tx1"/>
                </a:solidFill>
                <a:latin typeface="+mn-lt"/>
                <a:ea typeface="Geneva" charset="0"/>
                <a:cs typeface="Geneva" charset="0"/>
              </a:rPr>
              <a:t>enkeltes evner, alder, køn, ægteskabelig,</a:t>
            </a:r>
          </a:p>
          <a:p>
            <a:r>
              <a:rPr lang="da-DK" sz="1200" kern="1200" baseline="0" dirty="0" smtClean="0">
                <a:solidFill>
                  <a:schemeClr val="tx1"/>
                </a:solidFill>
                <a:latin typeface="+mn-lt"/>
                <a:ea typeface="Geneva" charset="0"/>
                <a:cs typeface="Geneva" charset="0"/>
              </a:rPr>
              <a:t>social og økonomisk status, politisk</a:t>
            </a:r>
          </a:p>
          <a:p>
            <a:r>
              <a:rPr lang="da-DK" sz="1200" kern="1200" baseline="0" dirty="0" smtClean="0">
                <a:solidFill>
                  <a:schemeClr val="tx1"/>
                </a:solidFill>
                <a:latin typeface="+mn-lt"/>
                <a:ea typeface="Geneva" charset="0"/>
                <a:cs typeface="Geneva" charset="0"/>
              </a:rPr>
              <a:t>overbevisning, hudfarve, racemæssige</a:t>
            </a:r>
          </a:p>
          <a:p>
            <a:r>
              <a:rPr lang="da-DK" sz="1200" kern="1200" baseline="0" dirty="0" smtClean="0">
                <a:solidFill>
                  <a:schemeClr val="tx1"/>
                </a:solidFill>
                <a:latin typeface="+mn-lt"/>
                <a:ea typeface="Geneva" charset="0"/>
                <a:cs typeface="Geneva" charset="0"/>
              </a:rPr>
              <a:t>eller andre fysiske karakteristika, seksuel</a:t>
            </a:r>
          </a:p>
          <a:p>
            <a:r>
              <a:rPr lang="da-DK" sz="1200" kern="1200" baseline="0" dirty="0" smtClean="0">
                <a:solidFill>
                  <a:schemeClr val="tx1"/>
                </a:solidFill>
                <a:latin typeface="+mn-lt"/>
                <a:ea typeface="Geneva" charset="0"/>
                <a:cs typeface="Geneva" charset="0"/>
              </a:rPr>
              <a:t>orientering eller religiøs overbevisning.</a:t>
            </a:r>
          </a:p>
          <a:p>
            <a:r>
              <a:rPr lang="da-DK" sz="1200" b="1" kern="1200" baseline="0" dirty="0" smtClean="0">
                <a:solidFill>
                  <a:schemeClr val="tx1"/>
                </a:solidFill>
                <a:latin typeface="+mn-lt"/>
                <a:ea typeface="Geneva" charset="0"/>
                <a:cs typeface="Geneva" charset="0"/>
              </a:rPr>
              <a:t>2. Socialrådgiveren ikke forklarer adfærd og</a:t>
            </a:r>
          </a:p>
          <a:p>
            <a:r>
              <a:rPr lang="da-DK" sz="1200" kern="1200" baseline="0" dirty="0" smtClean="0">
                <a:solidFill>
                  <a:schemeClr val="tx1"/>
                </a:solidFill>
                <a:latin typeface="+mn-lt"/>
                <a:ea typeface="Geneva" charset="0"/>
                <a:cs typeface="Geneva" charset="0"/>
              </a:rPr>
              <a:t>hændelser alene ud fra disse faktorer.</a:t>
            </a:r>
          </a:p>
          <a:p>
            <a:r>
              <a:rPr lang="da-DK" sz="1200" b="1" kern="1200" baseline="0" dirty="0" smtClean="0">
                <a:solidFill>
                  <a:schemeClr val="tx1"/>
                </a:solidFill>
                <a:latin typeface="+mn-lt"/>
                <a:ea typeface="Geneva" charset="0"/>
                <a:cs typeface="Geneva" charset="0"/>
              </a:rPr>
              <a:t>3. Socialrådgiveren stiller relevante krav til</a:t>
            </a:r>
          </a:p>
          <a:p>
            <a:r>
              <a:rPr lang="da-DK" sz="1200" kern="1200" baseline="0" dirty="0" smtClean="0">
                <a:solidFill>
                  <a:schemeClr val="tx1"/>
                </a:solidFill>
                <a:latin typeface="+mn-lt"/>
                <a:ea typeface="Geneva" charset="0"/>
                <a:cs typeface="Geneva" charset="0"/>
              </a:rPr>
              <a:t>alle borgere.</a:t>
            </a:r>
          </a:p>
          <a:p>
            <a:r>
              <a:rPr lang="da-DK" sz="1200" b="1" kern="1200" baseline="0" dirty="0" smtClean="0">
                <a:solidFill>
                  <a:schemeClr val="tx1"/>
                </a:solidFill>
                <a:latin typeface="+mn-lt"/>
                <a:ea typeface="Geneva" charset="0"/>
                <a:cs typeface="Geneva" charset="0"/>
              </a:rPr>
              <a:t>4. Socialrådgiveren gør arbejdsgivere, politikere,</a:t>
            </a:r>
          </a:p>
          <a:p>
            <a:r>
              <a:rPr lang="da-DK" sz="1200" kern="1200" baseline="0" dirty="0" smtClean="0">
                <a:solidFill>
                  <a:schemeClr val="tx1"/>
                </a:solidFill>
                <a:latin typeface="+mn-lt"/>
                <a:ea typeface="Geneva" charset="0"/>
                <a:cs typeface="Geneva" charset="0"/>
              </a:rPr>
              <a:t>myndigheder og offentligheden</a:t>
            </a:r>
          </a:p>
          <a:p>
            <a:r>
              <a:rPr lang="da-DK" sz="1200" kern="1200" baseline="0" dirty="0" smtClean="0">
                <a:solidFill>
                  <a:schemeClr val="tx1"/>
                </a:solidFill>
                <a:latin typeface="+mn-lt"/>
                <a:ea typeface="Geneva" charset="0"/>
                <a:cs typeface="Geneva" charset="0"/>
              </a:rPr>
              <a:t>opmærksom på, når ressourcerne er utilstrækkelige,</a:t>
            </a:r>
          </a:p>
          <a:p>
            <a:r>
              <a:rPr lang="da-DK" sz="1200" kern="1200" baseline="0" dirty="0" smtClean="0">
                <a:solidFill>
                  <a:schemeClr val="tx1"/>
                </a:solidFill>
                <a:latin typeface="+mn-lt"/>
                <a:ea typeface="Geneva" charset="0"/>
                <a:cs typeface="Geneva" charset="0"/>
              </a:rPr>
              <a:t>og når ressourcefordeling,</a:t>
            </a:r>
          </a:p>
          <a:p>
            <a:r>
              <a:rPr lang="da-DK" sz="1200" kern="1200" baseline="0" dirty="0" smtClean="0">
                <a:solidFill>
                  <a:schemeClr val="tx1"/>
                </a:solidFill>
                <a:latin typeface="+mn-lt"/>
                <a:ea typeface="Geneva" charset="0"/>
                <a:cs typeface="Geneva" charset="0"/>
              </a:rPr>
              <a:t>lovgivning og social praksis virker undertrykkende,</a:t>
            </a:r>
          </a:p>
          <a:p>
            <a:r>
              <a:rPr lang="da-DK" sz="1200" kern="1200" baseline="0" dirty="0" smtClean="0">
                <a:solidFill>
                  <a:schemeClr val="tx1"/>
                </a:solidFill>
                <a:latin typeface="+mn-lt"/>
                <a:ea typeface="Geneva" charset="0"/>
                <a:cs typeface="Geneva" charset="0"/>
              </a:rPr>
              <a:t>uforsvarlig eller skadelig.</a:t>
            </a:r>
          </a:p>
          <a:p>
            <a:r>
              <a:rPr lang="da-DK" sz="1200" b="1" kern="1200" baseline="0" dirty="0" smtClean="0">
                <a:solidFill>
                  <a:schemeClr val="tx1"/>
                </a:solidFill>
                <a:latin typeface="+mn-lt"/>
                <a:ea typeface="Geneva" charset="0"/>
                <a:cs typeface="Geneva" charset="0"/>
              </a:rPr>
              <a:t>5. Socialrådgiveren arbejder for, at den enkelte</a:t>
            </a:r>
          </a:p>
          <a:p>
            <a:r>
              <a:rPr lang="da-DK" sz="1200" kern="1200" baseline="0" dirty="0" smtClean="0">
                <a:solidFill>
                  <a:schemeClr val="tx1"/>
                </a:solidFill>
                <a:latin typeface="+mn-lt"/>
                <a:ea typeface="Geneva" charset="0"/>
                <a:cs typeface="Geneva" charset="0"/>
              </a:rPr>
              <a:t>borger bevarer, opnår eller genvinder</a:t>
            </a:r>
          </a:p>
          <a:p>
            <a:r>
              <a:rPr lang="da-DK" sz="1200" kern="1200" baseline="0" dirty="0" smtClean="0">
                <a:solidFill>
                  <a:schemeClr val="tx1"/>
                </a:solidFill>
                <a:latin typeface="+mn-lt"/>
                <a:ea typeface="Geneva" charset="0"/>
                <a:cs typeface="Geneva" charset="0"/>
              </a:rPr>
              <a:t>magten over sin egen tilværelse for</a:t>
            </a:r>
          </a:p>
          <a:p>
            <a:r>
              <a:rPr lang="da-DK" sz="1200" kern="1200" baseline="0" dirty="0" smtClean="0">
                <a:solidFill>
                  <a:schemeClr val="tx1"/>
                </a:solidFill>
                <a:latin typeface="+mn-lt"/>
                <a:ea typeface="Geneva" charset="0"/>
                <a:cs typeface="Geneva" charset="0"/>
              </a:rPr>
              <a:t>at kunne deltage i samfundet på lige fod</a:t>
            </a:r>
          </a:p>
          <a:p>
            <a:r>
              <a:rPr lang="da-DK" sz="1200" kern="1200" baseline="0" dirty="0" smtClean="0">
                <a:solidFill>
                  <a:schemeClr val="tx1"/>
                </a:solidFill>
                <a:latin typeface="+mn-lt"/>
                <a:ea typeface="Geneva" charset="0"/>
                <a:cs typeface="Geneva" charset="0"/>
              </a:rPr>
              <a:t>med andre borgere.</a:t>
            </a:r>
          </a:p>
          <a:p>
            <a:r>
              <a:rPr lang="da-DK" sz="1200" b="1" kern="1200" baseline="0" dirty="0" smtClean="0">
                <a:solidFill>
                  <a:schemeClr val="tx1"/>
                </a:solidFill>
                <a:latin typeface="+mn-lt"/>
                <a:ea typeface="Geneva" charset="0"/>
                <a:cs typeface="Geneva" charset="0"/>
              </a:rPr>
              <a:t>6. Socialrådgiveren arbejder for at ændre</a:t>
            </a:r>
          </a:p>
          <a:p>
            <a:r>
              <a:rPr lang="da-DK" sz="1200" kern="1200" baseline="0" dirty="0" smtClean="0">
                <a:solidFill>
                  <a:schemeClr val="tx1"/>
                </a:solidFill>
                <a:latin typeface="+mn-lt"/>
                <a:ea typeface="Geneva" charset="0"/>
                <a:cs typeface="Geneva" charset="0"/>
              </a:rPr>
              <a:t>sociale forhold, som er med til at udstøde,</a:t>
            </a:r>
          </a:p>
          <a:p>
            <a:r>
              <a:rPr lang="da-DK" sz="1200" kern="1200" baseline="0" dirty="0" smtClean="0">
                <a:solidFill>
                  <a:schemeClr val="tx1"/>
                </a:solidFill>
                <a:latin typeface="+mn-lt"/>
                <a:ea typeface="Geneva" charset="0"/>
                <a:cs typeface="Geneva" charset="0"/>
              </a:rPr>
              <a:t>stemple eller undertrykke borgere.</a:t>
            </a:r>
          </a:p>
          <a:p>
            <a:r>
              <a:rPr lang="da-DK" sz="1200" b="1" kern="1200" baseline="0" dirty="0" err="1" smtClean="0">
                <a:solidFill>
                  <a:schemeClr val="tx1"/>
                </a:solidFill>
                <a:latin typeface="+mn-lt"/>
                <a:ea typeface="Geneva" charset="0"/>
                <a:cs typeface="Geneva" charset="0"/>
              </a:rPr>
              <a:t>Praksisst</a:t>
            </a:r>
            <a:r>
              <a:rPr lang="da-DK" sz="1200" b="1" kern="1200" baseline="0" dirty="0" smtClean="0">
                <a:solidFill>
                  <a:schemeClr val="tx1"/>
                </a:solidFill>
                <a:latin typeface="+mn-lt"/>
                <a:ea typeface="Geneva" charset="0"/>
                <a:cs typeface="Geneva" charset="0"/>
              </a:rPr>
              <a:t> </a:t>
            </a:r>
            <a:r>
              <a:rPr lang="da-DK" sz="1200" b="1" kern="1200" baseline="0" dirty="0" err="1" smtClean="0">
                <a:solidFill>
                  <a:schemeClr val="tx1"/>
                </a:solidFill>
                <a:latin typeface="+mn-lt"/>
                <a:ea typeface="Geneva" charset="0"/>
                <a:cs typeface="Geneva" charset="0"/>
              </a:rPr>
              <a:t>andarder</a:t>
            </a:r>
            <a:endParaRPr lang="da-DK" sz="1200" b="1" kern="1200" baseline="0" dirty="0" smtClean="0">
              <a:solidFill>
                <a:schemeClr val="tx1"/>
              </a:solidFill>
              <a:latin typeface="+mn-lt"/>
              <a:ea typeface="Geneva" charset="0"/>
              <a:cs typeface="Geneva" charset="0"/>
            </a:endParaRPr>
          </a:p>
          <a:p>
            <a:r>
              <a:rPr lang="da-DK" sz="1200" kern="1200" baseline="0" dirty="0" smtClean="0">
                <a:solidFill>
                  <a:schemeClr val="tx1"/>
                </a:solidFill>
                <a:latin typeface="+mn-lt"/>
                <a:ea typeface="Geneva" charset="0"/>
                <a:cs typeface="Geneva" charset="0"/>
              </a:rPr>
              <a:t>Praksisstandarder afledt af værdien ”social</a:t>
            </a:r>
          </a:p>
          <a:p>
            <a:r>
              <a:rPr lang="da-DK" sz="1200" kern="1200" baseline="0" dirty="0" smtClean="0">
                <a:solidFill>
                  <a:schemeClr val="tx1"/>
                </a:solidFill>
                <a:latin typeface="+mn-lt"/>
                <a:ea typeface="Geneva" charset="0"/>
                <a:cs typeface="Geneva" charset="0"/>
              </a:rPr>
              <a:t>retfærdighed” er, at:</a:t>
            </a:r>
          </a:p>
          <a:p>
            <a:r>
              <a:rPr lang="da-DK" sz="1200" kern="1200" baseline="0" dirty="0" smtClean="0">
                <a:solidFill>
                  <a:schemeClr val="tx1"/>
                </a:solidFill>
                <a:latin typeface="+mn-lt"/>
                <a:ea typeface="Geneva" charset="0"/>
                <a:cs typeface="Geneva" charset="0"/>
              </a:rPr>
              <a:t>R kompenserende ressourcer er en forudsætning</a:t>
            </a:r>
          </a:p>
          <a:p>
            <a:r>
              <a:rPr lang="da-DK" sz="1200" kern="1200" baseline="0" dirty="0" smtClean="0">
                <a:solidFill>
                  <a:schemeClr val="tx1"/>
                </a:solidFill>
                <a:latin typeface="+mn-lt"/>
                <a:ea typeface="Geneva" charset="0"/>
                <a:cs typeface="Geneva" charset="0"/>
              </a:rPr>
              <a:t>for lighed og solidaritet. Positiv</a:t>
            </a:r>
          </a:p>
          <a:p>
            <a:r>
              <a:rPr lang="da-DK" sz="1200" kern="1200" baseline="0" dirty="0" smtClean="0">
                <a:solidFill>
                  <a:schemeClr val="tx1"/>
                </a:solidFill>
                <a:latin typeface="+mn-lt"/>
                <a:ea typeface="Geneva" charset="0"/>
                <a:cs typeface="Geneva" charset="0"/>
              </a:rPr>
              <a:t>forskelsbehandling kan derfor være en</a:t>
            </a:r>
          </a:p>
          <a:p>
            <a:r>
              <a:rPr lang="da-DK" sz="1200" kern="1200" baseline="0" dirty="0" smtClean="0">
                <a:solidFill>
                  <a:schemeClr val="tx1"/>
                </a:solidFill>
                <a:latin typeface="+mn-lt"/>
                <a:ea typeface="Geneva" charset="0"/>
                <a:cs typeface="Geneva" charset="0"/>
              </a:rPr>
              <a:t>retfærdig måde at fordele ressourcer på,</a:t>
            </a:r>
          </a:p>
          <a:p>
            <a:r>
              <a:rPr lang="da-DK" sz="1200" kern="1200" baseline="0" dirty="0" smtClean="0">
                <a:solidFill>
                  <a:schemeClr val="tx1"/>
                </a:solidFill>
                <a:latin typeface="+mn-lt"/>
                <a:ea typeface="Geneva" charset="0"/>
                <a:cs typeface="Geneva" charset="0"/>
              </a:rPr>
              <a:t>så borgere med det største behov får</a:t>
            </a:r>
          </a:p>
          <a:p>
            <a:r>
              <a:rPr lang="da-DK" sz="1200" kern="1200" baseline="0" dirty="0" smtClean="0">
                <a:solidFill>
                  <a:schemeClr val="tx1"/>
                </a:solidFill>
                <a:latin typeface="+mn-lt"/>
                <a:ea typeface="Geneva" charset="0"/>
                <a:cs typeface="Geneva" charset="0"/>
              </a:rPr>
              <a:t>mest hjælp for at fremme deres muligheder</a:t>
            </a:r>
          </a:p>
          <a:p>
            <a:r>
              <a:rPr lang="da-DK" sz="1200" kern="1200" baseline="0" dirty="0" smtClean="0">
                <a:solidFill>
                  <a:schemeClr val="tx1"/>
                </a:solidFill>
                <a:latin typeface="+mn-lt"/>
                <a:ea typeface="Geneva" charset="0"/>
                <a:cs typeface="Geneva" charset="0"/>
              </a:rPr>
              <a:t>for at deltage på lige vilkår med</a:t>
            </a:r>
          </a:p>
          <a:p>
            <a:r>
              <a:rPr lang="da-DK" sz="1200" kern="1200" baseline="0" dirty="0" smtClean="0">
                <a:solidFill>
                  <a:schemeClr val="tx1"/>
                </a:solidFill>
                <a:latin typeface="+mn-lt"/>
                <a:ea typeface="Geneva" charset="0"/>
                <a:cs typeface="Geneva" charset="0"/>
              </a:rPr>
              <a:t>andre i samfundet.</a:t>
            </a:r>
          </a:p>
          <a:p>
            <a:r>
              <a:rPr lang="da-DK" sz="1200" kern="1200" baseline="0" dirty="0" smtClean="0">
                <a:solidFill>
                  <a:schemeClr val="tx1"/>
                </a:solidFill>
                <a:latin typeface="+mn-lt"/>
                <a:ea typeface="Geneva" charset="0"/>
                <a:cs typeface="Geneva" charset="0"/>
              </a:rPr>
              <a:t>R socialrådgivere har en særlig pligt til at</a:t>
            </a:r>
          </a:p>
          <a:p>
            <a:r>
              <a:rPr lang="da-DK" sz="1200" kern="1200" baseline="0" dirty="0" smtClean="0">
                <a:solidFill>
                  <a:schemeClr val="tx1"/>
                </a:solidFill>
                <a:latin typeface="+mn-lt"/>
                <a:ea typeface="Geneva" charset="0"/>
                <a:cs typeface="Geneva" charset="0"/>
              </a:rPr>
              <a:t>sikre rettigheder for børn og andre grupper,</a:t>
            </a:r>
          </a:p>
          <a:p>
            <a:r>
              <a:rPr lang="da-DK" sz="1200" kern="1200" baseline="0" dirty="0" smtClean="0">
                <a:solidFill>
                  <a:schemeClr val="tx1"/>
                </a:solidFill>
                <a:latin typeface="+mn-lt"/>
                <a:ea typeface="Geneva" charset="0"/>
                <a:cs typeface="Geneva" charset="0"/>
              </a:rPr>
              <a:t>som ikke selv kan tage vare på deres</a:t>
            </a:r>
          </a:p>
          <a:p>
            <a:r>
              <a:rPr lang="da-DK" sz="1200" kern="1200" baseline="0" dirty="0" smtClean="0">
                <a:solidFill>
                  <a:schemeClr val="tx1"/>
                </a:solidFill>
                <a:latin typeface="+mn-lt"/>
                <a:ea typeface="Geneva" charset="0"/>
                <a:cs typeface="Geneva" charset="0"/>
              </a:rPr>
              <a:t>interesser.</a:t>
            </a:r>
          </a:p>
          <a:p>
            <a:r>
              <a:rPr lang="da-DK" sz="1200" kern="1200" baseline="0" dirty="0" smtClean="0">
                <a:solidFill>
                  <a:schemeClr val="tx1"/>
                </a:solidFill>
                <a:latin typeface="+mn-lt"/>
                <a:ea typeface="Geneva" charset="0"/>
                <a:cs typeface="Geneva" charset="0"/>
              </a:rPr>
              <a:t>R socialrådgivere arbejder for, at alle</a:t>
            </a:r>
          </a:p>
          <a:p>
            <a:r>
              <a:rPr lang="da-DK" sz="1200" kern="1200" baseline="0" dirty="0" smtClean="0">
                <a:solidFill>
                  <a:schemeClr val="tx1"/>
                </a:solidFill>
                <a:latin typeface="+mn-lt"/>
                <a:ea typeface="Geneva" charset="0"/>
                <a:cs typeface="Geneva" charset="0"/>
              </a:rPr>
              <a:t>borgere behandles retfærdigt, også når</a:t>
            </a:r>
          </a:p>
          <a:p>
            <a:r>
              <a:rPr lang="da-DK" sz="1200" kern="1200" baseline="0" dirty="0" smtClean="0">
                <a:solidFill>
                  <a:schemeClr val="tx1"/>
                </a:solidFill>
                <a:latin typeface="+mn-lt"/>
                <a:ea typeface="Geneva" charset="0"/>
                <a:cs typeface="Geneva" charset="0"/>
              </a:rPr>
              <a:t>det indebærer, at der gøres forskel på to</a:t>
            </a:r>
          </a:p>
          <a:p>
            <a:r>
              <a:rPr lang="da-DK" sz="1200" kern="1200" baseline="0" dirty="0" smtClean="0">
                <a:solidFill>
                  <a:schemeClr val="tx1"/>
                </a:solidFill>
                <a:latin typeface="+mn-lt"/>
                <a:ea typeface="Geneva" charset="0"/>
                <a:cs typeface="Geneva" charset="0"/>
              </a:rPr>
              <a:t>umiddelbart ligestillede personer.</a:t>
            </a:r>
            <a:endParaRPr lang="da-DK" dirty="0"/>
          </a:p>
        </p:txBody>
      </p:sp>
      <p:sp>
        <p:nvSpPr>
          <p:cNvPr id="4" name="Pladsholder til diasnummer 3"/>
          <p:cNvSpPr>
            <a:spLocks noGrp="1"/>
          </p:cNvSpPr>
          <p:nvPr>
            <p:ph type="sldNum" sz="quarter" idx="10"/>
          </p:nvPr>
        </p:nvSpPr>
        <p:spPr/>
        <p:txBody>
          <a:bodyPr/>
          <a:lstStyle/>
          <a:p>
            <a:fld id="{691F3892-B722-463C-8FDD-FB276189A9EA}" type="slidenum">
              <a:rPr lang="da-DK" smtClean="0"/>
              <a:pPr/>
              <a:t>21</a:t>
            </a:fld>
            <a:endParaRPr lang="da-DK"/>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fontScale="40000" lnSpcReduction="20000"/>
          </a:bodyPr>
          <a:lstStyle/>
          <a:p>
            <a:r>
              <a:rPr lang="da-DK" sz="1200" kern="1200" baseline="0" dirty="0" smtClean="0">
                <a:solidFill>
                  <a:schemeClr val="tx1"/>
                </a:solidFill>
                <a:latin typeface="+mn-lt"/>
                <a:ea typeface="Geneva" charset="0"/>
                <a:cs typeface="Geneva" charset="0"/>
              </a:rPr>
              <a:t>Afledte principper af værdien ”professionel</a:t>
            </a:r>
          </a:p>
          <a:p>
            <a:r>
              <a:rPr lang="da-DK" sz="1200" kern="1200" baseline="0" dirty="0" smtClean="0">
                <a:solidFill>
                  <a:schemeClr val="tx1"/>
                </a:solidFill>
                <a:latin typeface="+mn-lt"/>
                <a:ea typeface="Geneva" charset="0"/>
                <a:cs typeface="Geneva" charset="0"/>
              </a:rPr>
              <a:t>integritet” er, at:</a:t>
            </a:r>
          </a:p>
          <a:p>
            <a:r>
              <a:rPr lang="da-DK" sz="1200" b="1" kern="1200" baseline="0" dirty="0" smtClean="0">
                <a:solidFill>
                  <a:schemeClr val="tx1"/>
                </a:solidFill>
                <a:latin typeface="+mn-lt"/>
                <a:ea typeface="Geneva" charset="0"/>
                <a:cs typeface="Geneva" charset="0"/>
              </a:rPr>
              <a:t>1. Socialrådgiveren indretter og udfører sit</a:t>
            </a:r>
          </a:p>
          <a:p>
            <a:r>
              <a:rPr lang="da-DK" sz="1200" kern="1200" baseline="0" dirty="0" smtClean="0">
                <a:solidFill>
                  <a:schemeClr val="tx1"/>
                </a:solidFill>
                <a:latin typeface="+mn-lt"/>
                <a:ea typeface="Geneva" charset="0"/>
                <a:cs typeface="Geneva" charset="0"/>
              </a:rPr>
              <a:t>arbejde i overensstemmelse med professionens</a:t>
            </a:r>
          </a:p>
          <a:p>
            <a:r>
              <a:rPr lang="da-DK" sz="1200" kern="1200" baseline="0" dirty="0" smtClean="0">
                <a:solidFill>
                  <a:schemeClr val="tx1"/>
                </a:solidFill>
                <a:latin typeface="+mn-lt"/>
                <a:ea typeface="Geneva" charset="0"/>
                <a:cs typeface="Geneva" charset="0"/>
              </a:rPr>
              <a:t>normer for god etisk og faglig</a:t>
            </a:r>
          </a:p>
          <a:p>
            <a:r>
              <a:rPr lang="da-DK" sz="1200" kern="1200" baseline="0" dirty="0" smtClean="0">
                <a:solidFill>
                  <a:schemeClr val="tx1"/>
                </a:solidFill>
                <a:latin typeface="+mn-lt"/>
                <a:ea typeface="Geneva" charset="0"/>
                <a:cs typeface="Geneva" charset="0"/>
              </a:rPr>
              <a:t>praksis.</a:t>
            </a:r>
          </a:p>
          <a:p>
            <a:r>
              <a:rPr lang="da-DK" sz="1200" b="1" kern="1200" baseline="0" dirty="0" smtClean="0">
                <a:solidFill>
                  <a:schemeClr val="tx1"/>
                </a:solidFill>
                <a:latin typeface="+mn-lt"/>
                <a:ea typeface="Geneva" charset="0"/>
                <a:cs typeface="Geneva" charset="0"/>
              </a:rPr>
              <a:t>2. Socialrådgiveren udvikler og vedligeholder</a:t>
            </a:r>
          </a:p>
          <a:p>
            <a:r>
              <a:rPr lang="da-DK" sz="1200" kern="1200" baseline="0" dirty="0" smtClean="0">
                <a:solidFill>
                  <a:schemeClr val="tx1"/>
                </a:solidFill>
                <a:latin typeface="+mn-lt"/>
                <a:ea typeface="Geneva" charset="0"/>
                <a:cs typeface="Geneva" charset="0"/>
              </a:rPr>
              <a:t>sine faglige kompetencer og sikrer, at</a:t>
            </a:r>
          </a:p>
          <a:p>
            <a:r>
              <a:rPr lang="da-DK" sz="1200" kern="1200" baseline="0" dirty="0" smtClean="0">
                <a:solidFill>
                  <a:schemeClr val="tx1"/>
                </a:solidFill>
                <a:latin typeface="+mn-lt"/>
                <a:ea typeface="Geneva" charset="0"/>
                <a:cs typeface="Geneva" charset="0"/>
              </a:rPr>
              <a:t>praksis udøves på baggrund af viden og</a:t>
            </a:r>
          </a:p>
          <a:p>
            <a:r>
              <a:rPr lang="da-DK" sz="1200" kern="1200" baseline="0" dirty="0" smtClean="0">
                <a:solidFill>
                  <a:schemeClr val="tx1"/>
                </a:solidFill>
                <a:latin typeface="+mn-lt"/>
                <a:ea typeface="Geneva" charset="0"/>
                <a:cs typeface="Geneva" charset="0"/>
              </a:rPr>
              <a:t>kundskaber.</a:t>
            </a:r>
          </a:p>
          <a:p>
            <a:r>
              <a:rPr lang="da-DK" sz="1200" b="1" kern="1200" baseline="0" dirty="0" smtClean="0">
                <a:solidFill>
                  <a:schemeClr val="tx1"/>
                </a:solidFill>
                <a:latin typeface="+mn-lt"/>
                <a:ea typeface="Geneva" charset="0"/>
                <a:cs typeface="Geneva" charset="0"/>
              </a:rPr>
              <a:t>3. Socialrådgiveren fastholder, at arbejdsvilkårene</a:t>
            </a:r>
          </a:p>
          <a:p>
            <a:r>
              <a:rPr lang="da-DK" sz="1200" kern="1200" baseline="0" dirty="0" smtClean="0">
                <a:solidFill>
                  <a:schemeClr val="tx1"/>
                </a:solidFill>
                <a:latin typeface="+mn-lt"/>
                <a:ea typeface="Geneva" charset="0"/>
                <a:cs typeface="Geneva" charset="0"/>
              </a:rPr>
              <a:t>for socialrådgivere indeholder</a:t>
            </a:r>
          </a:p>
          <a:p>
            <a:r>
              <a:rPr lang="da-DK" sz="1200" kern="1200" baseline="0" dirty="0" smtClean="0">
                <a:solidFill>
                  <a:schemeClr val="tx1"/>
                </a:solidFill>
                <a:latin typeface="+mn-lt"/>
                <a:ea typeface="Geneva" charset="0"/>
                <a:cs typeface="Geneva" charset="0"/>
              </a:rPr>
              <a:t>metodefrihed, professionel autonomi</a:t>
            </a:r>
          </a:p>
          <a:p>
            <a:r>
              <a:rPr lang="da-DK" sz="1200" kern="1200" baseline="0" dirty="0" smtClean="0">
                <a:solidFill>
                  <a:schemeClr val="tx1"/>
                </a:solidFill>
                <a:latin typeface="+mn-lt"/>
                <a:ea typeface="Geneva" charset="0"/>
                <a:cs typeface="Geneva" charset="0"/>
              </a:rPr>
              <a:t>og ret til at udøve et selvstændigt skøn</a:t>
            </a:r>
          </a:p>
          <a:p>
            <a:r>
              <a:rPr lang="da-DK" sz="1200" kern="1200" baseline="0" dirty="0" smtClean="0">
                <a:solidFill>
                  <a:schemeClr val="tx1"/>
                </a:solidFill>
                <a:latin typeface="+mn-lt"/>
                <a:ea typeface="Geneva" charset="0"/>
                <a:cs typeface="Geneva" charset="0"/>
              </a:rPr>
              <a:t>inden for lovgivningens rammer.</a:t>
            </a:r>
          </a:p>
          <a:p>
            <a:r>
              <a:rPr lang="da-DK" sz="1200" b="1" kern="1200" baseline="0" dirty="0" smtClean="0">
                <a:solidFill>
                  <a:schemeClr val="tx1"/>
                </a:solidFill>
                <a:latin typeface="+mn-lt"/>
                <a:ea typeface="Geneva" charset="0"/>
                <a:cs typeface="Geneva" charset="0"/>
              </a:rPr>
              <a:t>4. Socialrådgiveren anerkender forpligtelsen</a:t>
            </a:r>
          </a:p>
          <a:p>
            <a:r>
              <a:rPr lang="da-DK" sz="1200" kern="1200" baseline="0" dirty="0" smtClean="0">
                <a:solidFill>
                  <a:schemeClr val="tx1"/>
                </a:solidFill>
                <a:latin typeface="+mn-lt"/>
                <a:ea typeface="Geneva" charset="0"/>
                <a:cs typeface="Geneva" charset="0"/>
              </a:rPr>
              <a:t>til at stå til ansvar for sine valg over</a:t>
            </a:r>
          </a:p>
          <a:p>
            <a:r>
              <a:rPr lang="da-DK" sz="1200" kern="1200" baseline="0" dirty="0" smtClean="0">
                <a:solidFill>
                  <a:schemeClr val="tx1"/>
                </a:solidFill>
                <a:latin typeface="+mn-lt"/>
                <a:ea typeface="Geneva" charset="0"/>
                <a:cs typeface="Geneva" charset="0"/>
              </a:rPr>
              <a:t>for borgere, kolleger, arbejdsgivere og</a:t>
            </a:r>
          </a:p>
          <a:p>
            <a:r>
              <a:rPr lang="da-DK" sz="1200" kern="1200" baseline="0" dirty="0" smtClean="0">
                <a:solidFill>
                  <a:schemeClr val="tx1"/>
                </a:solidFill>
                <a:latin typeface="+mn-lt"/>
                <a:ea typeface="Geneva" charset="0"/>
                <a:cs typeface="Geneva" charset="0"/>
              </a:rPr>
              <a:t>samarbejdspartnere og indser, at parternes</a:t>
            </a:r>
          </a:p>
          <a:p>
            <a:r>
              <a:rPr lang="da-DK" sz="1200" kern="1200" baseline="0" dirty="0" smtClean="0">
                <a:solidFill>
                  <a:schemeClr val="tx1"/>
                </a:solidFill>
                <a:latin typeface="+mn-lt"/>
                <a:ea typeface="Geneva" charset="0"/>
                <a:cs typeface="Geneva" charset="0"/>
              </a:rPr>
              <a:t>forskellige interesser kan komme i</a:t>
            </a:r>
          </a:p>
          <a:p>
            <a:r>
              <a:rPr lang="da-DK" sz="1200" kern="1200" baseline="0" dirty="0" smtClean="0">
                <a:solidFill>
                  <a:schemeClr val="tx1"/>
                </a:solidFill>
                <a:latin typeface="+mn-lt"/>
                <a:ea typeface="Geneva" charset="0"/>
                <a:cs typeface="Geneva" charset="0"/>
              </a:rPr>
              <a:t>indbyrdes konflikt.</a:t>
            </a:r>
          </a:p>
          <a:p>
            <a:r>
              <a:rPr lang="da-DK" sz="1200" b="1" kern="1200" baseline="0" dirty="0" smtClean="0">
                <a:solidFill>
                  <a:schemeClr val="tx1"/>
                </a:solidFill>
                <a:latin typeface="+mn-lt"/>
                <a:ea typeface="Geneva" charset="0"/>
                <a:cs typeface="Geneva" charset="0"/>
              </a:rPr>
              <a:t>5. Socialrådgiveren fremmer retssikkerheden</a:t>
            </a:r>
          </a:p>
          <a:p>
            <a:r>
              <a:rPr lang="da-DK" sz="1200" kern="1200" baseline="0" dirty="0" smtClean="0">
                <a:solidFill>
                  <a:schemeClr val="tx1"/>
                </a:solidFill>
                <a:latin typeface="+mn-lt"/>
                <a:ea typeface="Geneva" charset="0"/>
                <a:cs typeface="Geneva" charset="0"/>
              </a:rPr>
              <a:t>for borgere og sikrer brugerindflydelse</a:t>
            </a:r>
          </a:p>
          <a:p>
            <a:r>
              <a:rPr lang="da-DK" sz="1200" kern="1200" baseline="0" dirty="0" smtClean="0">
                <a:solidFill>
                  <a:schemeClr val="tx1"/>
                </a:solidFill>
                <a:latin typeface="+mn-lt"/>
                <a:ea typeface="Geneva" charset="0"/>
                <a:cs typeface="Geneva" charset="0"/>
              </a:rPr>
              <a:t>ved dialog med borgerne.</a:t>
            </a:r>
          </a:p>
          <a:p>
            <a:r>
              <a:rPr lang="da-DK" sz="1200" b="1" kern="1200" baseline="0" dirty="0" smtClean="0">
                <a:solidFill>
                  <a:schemeClr val="tx1"/>
                </a:solidFill>
                <a:latin typeface="+mn-lt"/>
                <a:ea typeface="Geneva" charset="0"/>
                <a:cs typeface="Geneva" charset="0"/>
              </a:rPr>
              <a:t>6. Socialrådgiveren deler sin særlige viden</a:t>
            </a:r>
          </a:p>
          <a:p>
            <a:r>
              <a:rPr lang="da-DK" sz="1200" kern="1200" baseline="0" dirty="0" smtClean="0">
                <a:solidFill>
                  <a:schemeClr val="tx1"/>
                </a:solidFill>
                <a:latin typeface="+mn-lt"/>
                <a:ea typeface="Geneva" charset="0"/>
                <a:cs typeface="Geneva" charset="0"/>
              </a:rPr>
              <a:t>om behandling, lovgivning, rådgivning,</a:t>
            </a:r>
          </a:p>
          <a:p>
            <a:r>
              <a:rPr lang="da-DK" sz="1200" kern="1200" baseline="0" dirty="0" smtClean="0">
                <a:solidFill>
                  <a:schemeClr val="tx1"/>
                </a:solidFill>
                <a:latin typeface="+mn-lt"/>
                <a:ea typeface="Geneva" charset="0"/>
                <a:cs typeface="Geneva" charset="0"/>
              </a:rPr>
              <a:t>sagsbehandling og forvaltning med borgeren.</a:t>
            </a:r>
          </a:p>
          <a:p>
            <a:r>
              <a:rPr lang="da-DK" sz="1200" b="1" kern="1200" baseline="0" dirty="0" smtClean="0">
                <a:solidFill>
                  <a:schemeClr val="tx1"/>
                </a:solidFill>
                <a:latin typeface="+mn-lt"/>
                <a:ea typeface="Geneva" charset="0"/>
                <a:cs typeface="Geneva" charset="0"/>
              </a:rPr>
              <a:t>7. Socialrådgiveren er villig til at samarbejde</a:t>
            </a:r>
          </a:p>
          <a:p>
            <a:r>
              <a:rPr lang="da-DK" sz="1200" kern="1200" baseline="0" dirty="0" smtClean="0">
                <a:solidFill>
                  <a:schemeClr val="tx1"/>
                </a:solidFill>
                <a:latin typeface="+mn-lt"/>
                <a:ea typeface="Geneva" charset="0"/>
                <a:cs typeface="Geneva" charset="0"/>
              </a:rPr>
              <a:t>med uddannelsesinstitutionerne, så</a:t>
            </a:r>
          </a:p>
          <a:p>
            <a:r>
              <a:rPr lang="da-DK" sz="1200" kern="1200" baseline="0" dirty="0" smtClean="0">
                <a:solidFill>
                  <a:schemeClr val="tx1"/>
                </a:solidFill>
                <a:latin typeface="+mn-lt"/>
                <a:ea typeface="Geneva" charset="0"/>
                <a:cs typeface="Geneva" charset="0"/>
              </a:rPr>
              <a:t>de studerende får den nyeste viden om</a:t>
            </a:r>
          </a:p>
          <a:p>
            <a:r>
              <a:rPr lang="da-DK" sz="1200" kern="1200" baseline="0" dirty="0" smtClean="0">
                <a:solidFill>
                  <a:schemeClr val="tx1"/>
                </a:solidFill>
                <a:latin typeface="+mn-lt"/>
                <a:ea typeface="Geneva" charset="0"/>
                <a:cs typeface="Geneva" charset="0"/>
              </a:rPr>
              <a:t>praksis og sikres praktiktræning af høj</a:t>
            </a:r>
          </a:p>
          <a:p>
            <a:r>
              <a:rPr lang="da-DK" sz="1200" kern="1200" baseline="0" dirty="0" smtClean="0">
                <a:solidFill>
                  <a:schemeClr val="tx1"/>
                </a:solidFill>
                <a:latin typeface="+mn-lt"/>
                <a:ea typeface="Geneva" charset="0"/>
                <a:cs typeface="Geneva" charset="0"/>
              </a:rPr>
              <a:t>kvalitet.</a:t>
            </a:r>
          </a:p>
          <a:p>
            <a:r>
              <a:rPr lang="da-DK" sz="1200" b="1" kern="1200" baseline="0" dirty="0" smtClean="0">
                <a:solidFill>
                  <a:schemeClr val="tx1"/>
                </a:solidFill>
                <a:latin typeface="+mn-lt"/>
                <a:ea typeface="Geneva" charset="0"/>
                <a:cs typeface="Geneva" charset="0"/>
              </a:rPr>
              <a:t>8. Socialrådgiveren arbejder for, at der</a:t>
            </a:r>
          </a:p>
          <a:p>
            <a:r>
              <a:rPr lang="da-DK" sz="1200" kern="1200" baseline="0" dirty="0" smtClean="0">
                <a:solidFill>
                  <a:schemeClr val="tx1"/>
                </a:solidFill>
                <a:latin typeface="+mn-lt"/>
                <a:ea typeface="Geneva" charset="0"/>
                <a:cs typeface="Geneva" charset="0"/>
              </a:rPr>
              <a:t>skabes gode betingelser for at diskutere,</a:t>
            </a:r>
          </a:p>
          <a:p>
            <a:r>
              <a:rPr lang="da-DK" sz="1200" kern="1200" baseline="0" dirty="0" smtClean="0">
                <a:solidFill>
                  <a:schemeClr val="tx1"/>
                </a:solidFill>
                <a:latin typeface="+mn-lt"/>
                <a:ea typeface="Geneva" charset="0"/>
                <a:cs typeface="Geneva" charset="0"/>
              </a:rPr>
              <a:t>evaluere og opretholde principperne i</a:t>
            </a:r>
          </a:p>
          <a:p>
            <a:r>
              <a:rPr lang="da-DK" sz="1200" kern="1200" baseline="0" dirty="0" smtClean="0">
                <a:solidFill>
                  <a:schemeClr val="tx1"/>
                </a:solidFill>
                <a:latin typeface="+mn-lt"/>
                <a:ea typeface="Geneva" charset="0"/>
                <a:cs typeface="Geneva" charset="0"/>
              </a:rPr>
              <a:t>professionsetikken.</a:t>
            </a:r>
          </a:p>
          <a:p>
            <a:r>
              <a:rPr lang="da-DK" sz="1200" b="1" kern="1200" baseline="0" dirty="0" err="1" smtClean="0">
                <a:solidFill>
                  <a:schemeClr val="tx1"/>
                </a:solidFill>
                <a:latin typeface="+mn-lt"/>
                <a:ea typeface="Geneva" charset="0"/>
                <a:cs typeface="Geneva" charset="0"/>
              </a:rPr>
              <a:t>Praksisst</a:t>
            </a:r>
            <a:r>
              <a:rPr lang="da-DK" sz="1200" b="1" kern="1200" baseline="0" dirty="0" smtClean="0">
                <a:solidFill>
                  <a:schemeClr val="tx1"/>
                </a:solidFill>
                <a:latin typeface="+mn-lt"/>
                <a:ea typeface="Geneva" charset="0"/>
                <a:cs typeface="Geneva" charset="0"/>
              </a:rPr>
              <a:t> </a:t>
            </a:r>
            <a:r>
              <a:rPr lang="da-DK" sz="1200" b="1" kern="1200" baseline="0" dirty="0" err="1" smtClean="0">
                <a:solidFill>
                  <a:schemeClr val="tx1"/>
                </a:solidFill>
                <a:latin typeface="+mn-lt"/>
                <a:ea typeface="Geneva" charset="0"/>
                <a:cs typeface="Geneva" charset="0"/>
              </a:rPr>
              <a:t>andarder</a:t>
            </a:r>
            <a:endParaRPr lang="da-DK" sz="1200" b="1" kern="1200" baseline="0" dirty="0" smtClean="0">
              <a:solidFill>
                <a:schemeClr val="tx1"/>
              </a:solidFill>
              <a:latin typeface="+mn-lt"/>
              <a:ea typeface="Geneva" charset="0"/>
              <a:cs typeface="Geneva" charset="0"/>
            </a:endParaRPr>
          </a:p>
          <a:p>
            <a:r>
              <a:rPr lang="da-DK" sz="1200" kern="1200" baseline="0" dirty="0" smtClean="0">
                <a:solidFill>
                  <a:schemeClr val="tx1"/>
                </a:solidFill>
                <a:latin typeface="+mn-lt"/>
                <a:ea typeface="Geneva" charset="0"/>
                <a:cs typeface="Geneva" charset="0"/>
              </a:rPr>
              <a:t>Praksisstandarder afledt af værdien ”professionel</a:t>
            </a:r>
          </a:p>
          <a:p>
            <a:r>
              <a:rPr lang="da-DK" sz="1200" kern="1200" baseline="0" dirty="0" smtClean="0">
                <a:solidFill>
                  <a:schemeClr val="tx1"/>
                </a:solidFill>
                <a:latin typeface="+mn-lt"/>
                <a:ea typeface="Geneva" charset="0"/>
                <a:cs typeface="Geneva" charset="0"/>
              </a:rPr>
              <a:t>integritet” er, at socialrådgiveren:</a:t>
            </a:r>
          </a:p>
          <a:p>
            <a:r>
              <a:rPr lang="da-DK" sz="1200" kern="1200" baseline="0" dirty="0" smtClean="0">
                <a:solidFill>
                  <a:schemeClr val="tx1"/>
                </a:solidFill>
                <a:latin typeface="+mn-lt"/>
                <a:ea typeface="Geneva" charset="0"/>
                <a:cs typeface="Geneva" charset="0"/>
              </a:rPr>
              <a:t>R løbende tilegner sig ny viden på det sociale</a:t>
            </a:r>
          </a:p>
          <a:p>
            <a:r>
              <a:rPr lang="da-DK" sz="1200" kern="1200" baseline="0" dirty="0" smtClean="0">
                <a:solidFill>
                  <a:schemeClr val="tx1"/>
                </a:solidFill>
                <a:latin typeface="+mn-lt"/>
                <a:ea typeface="Geneva" charset="0"/>
                <a:cs typeface="Geneva" charset="0"/>
              </a:rPr>
              <a:t>område.</a:t>
            </a:r>
          </a:p>
          <a:p>
            <a:r>
              <a:rPr lang="da-DK" sz="1200" kern="1200" baseline="0" dirty="0" smtClean="0">
                <a:solidFill>
                  <a:schemeClr val="tx1"/>
                </a:solidFill>
                <a:latin typeface="+mn-lt"/>
                <a:ea typeface="Geneva" charset="0"/>
                <a:cs typeface="Geneva" charset="0"/>
              </a:rPr>
              <a:t>R sætter en etisk debat i gang med kolleger</a:t>
            </a:r>
          </a:p>
          <a:p>
            <a:r>
              <a:rPr lang="da-DK" sz="1200" kern="1200" baseline="0" dirty="0" smtClean="0">
                <a:solidFill>
                  <a:schemeClr val="tx1"/>
                </a:solidFill>
                <a:latin typeface="+mn-lt"/>
                <a:ea typeface="Geneva" charset="0"/>
                <a:cs typeface="Geneva" charset="0"/>
              </a:rPr>
              <a:t>og ledere på arbejdspladsen, engagerer</a:t>
            </a:r>
          </a:p>
          <a:p>
            <a:r>
              <a:rPr lang="da-DK" sz="1200" kern="1200" baseline="0" dirty="0" smtClean="0">
                <a:solidFill>
                  <a:schemeClr val="tx1"/>
                </a:solidFill>
                <a:latin typeface="+mn-lt"/>
                <a:ea typeface="Geneva" charset="0"/>
                <a:cs typeface="Geneva" charset="0"/>
              </a:rPr>
              <a:t>sig i den og påtager sig et ansvar for</a:t>
            </a:r>
          </a:p>
          <a:p>
            <a:r>
              <a:rPr lang="da-DK" sz="1200" kern="1200" baseline="0" dirty="0" smtClean="0">
                <a:solidFill>
                  <a:schemeClr val="tx1"/>
                </a:solidFill>
                <a:latin typeface="+mn-lt"/>
                <a:ea typeface="Geneva" charset="0"/>
                <a:cs typeface="Geneva" charset="0"/>
              </a:rPr>
              <a:t>at træffe beslutninger på et etisk velinformeret</a:t>
            </a:r>
          </a:p>
          <a:p>
            <a:r>
              <a:rPr lang="da-DK" sz="1200" kern="1200" baseline="0" dirty="0" smtClean="0">
                <a:solidFill>
                  <a:schemeClr val="tx1"/>
                </a:solidFill>
                <a:latin typeface="+mn-lt"/>
                <a:ea typeface="Geneva" charset="0"/>
                <a:cs typeface="Geneva" charset="0"/>
              </a:rPr>
              <a:t>grundlag.</a:t>
            </a:r>
          </a:p>
          <a:p>
            <a:r>
              <a:rPr lang="da-DK" sz="1200" kern="1200" baseline="0" dirty="0" smtClean="0">
                <a:solidFill>
                  <a:schemeClr val="tx1"/>
                </a:solidFill>
                <a:latin typeface="+mn-lt"/>
                <a:ea typeface="Geneva" charset="0"/>
                <a:cs typeface="Geneva" charset="0"/>
              </a:rPr>
              <a:t>R ikke medvirker ved umenneskelig eller</a:t>
            </a:r>
          </a:p>
          <a:p>
            <a:r>
              <a:rPr lang="da-DK" sz="1200" kern="1200" baseline="0" dirty="0" smtClean="0">
                <a:solidFill>
                  <a:schemeClr val="tx1"/>
                </a:solidFill>
                <a:latin typeface="+mn-lt"/>
                <a:ea typeface="Geneva" charset="0"/>
                <a:cs typeface="Geneva" charset="0"/>
              </a:rPr>
              <a:t>nedværdigende behandling af borgeren.</a:t>
            </a:r>
            <a:endParaRPr lang="da-DK" dirty="0"/>
          </a:p>
        </p:txBody>
      </p:sp>
      <p:sp>
        <p:nvSpPr>
          <p:cNvPr id="4" name="Pladsholder til diasnummer 3"/>
          <p:cNvSpPr>
            <a:spLocks noGrp="1"/>
          </p:cNvSpPr>
          <p:nvPr>
            <p:ph type="sldNum" sz="quarter" idx="10"/>
          </p:nvPr>
        </p:nvSpPr>
        <p:spPr/>
        <p:txBody>
          <a:bodyPr/>
          <a:lstStyle/>
          <a:p>
            <a:fld id="{691F3892-B722-463C-8FDD-FB276189A9EA}" type="slidenum">
              <a:rPr lang="da-DK" smtClean="0"/>
              <a:pPr/>
              <a:t>22</a:t>
            </a:fld>
            <a:endParaRPr lang="da-DK"/>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4" name="Billede 7" descr="PP baggrund.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Billede 9"/>
          <p:cNvPicPr>
            <a:picLocks noChangeAspect="1"/>
          </p:cNvPicPr>
          <p:nvPr userDrawn="1"/>
        </p:nvPicPr>
        <p:blipFill>
          <a:blip r:embed="rId3"/>
          <a:srcRect/>
          <a:stretch>
            <a:fillRect/>
          </a:stretch>
        </p:blipFill>
        <p:spPr bwMode="auto">
          <a:xfrm>
            <a:off x="6880225" y="358775"/>
            <a:ext cx="1916113" cy="731838"/>
          </a:xfrm>
          <a:prstGeom prst="rect">
            <a:avLst/>
          </a:prstGeom>
          <a:noFill/>
          <a:ln w="9525">
            <a:noFill/>
            <a:miter lim="800000"/>
            <a:headEnd/>
            <a:tailEnd/>
          </a:ln>
        </p:spPr>
      </p:pic>
      <p:pic>
        <p:nvPicPr>
          <p:cNvPr id="6" name="Billede 10"/>
          <p:cNvPicPr>
            <a:picLocks noChangeAspect="1"/>
          </p:cNvPicPr>
          <p:nvPr userDrawn="1"/>
        </p:nvPicPr>
        <p:blipFill>
          <a:blip r:embed="rId4"/>
          <a:srcRect/>
          <a:stretch>
            <a:fillRect/>
          </a:stretch>
        </p:blipFill>
        <p:spPr bwMode="auto">
          <a:xfrm>
            <a:off x="534988" y="6332538"/>
            <a:ext cx="4492625" cy="90487"/>
          </a:xfrm>
          <a:prstGeom prst="rect">
            <a:avLst/>
          </a:prstGeom>
          <a:noFill/>
          <a:ln w="9525">
            <a:noFill/>
            <a:miter lim="800000"/>
            <a:headEnd/>
            <a:tailEnd/>
          </a:ln>
        </p:spPr>
      </p:pic>
      <p:sp>
        <p:nvSpPr>
          <p:cNvPr id="3074" name="Rectangle 2"/>
          <p:cNvSpPr>
            <a:spLocks noGrp="1" noChangeArrowheads="1"/>
          </p:cNvSpPr>
          <p:nvPr>
            <p:ph type="ctrTitle"/>
          </p:nvPr>
        </p:nvSpPr>
        <p:spPr>
          <a:xfrm>
            <a:off x="514350" y="2243138"/>
            <a:ext cx="7772400" cy="1214437"/>
          </a:xfrm>
        </p:spPr>
        <p:txBody>
          <a:bodyPr lIns="0" tIns="0" rIns="0" bIns="0"/>
          <a:lstStyle>
            <a:lvl1pPr>
              <a:defRPr sz="3200"/>
            </a:lvl1pPr>
          </a:lstStyle>
          <a:p>
            <a:pPr lvl="0"/>
            <a:r>
              <a:rPr lang="en-GB" noProof="0" smtClean="0"/>
              <a:t>Click to edit Master title style</a:t>
            </a:r>
          </a:p>
        </p:txBody>
      </p:sp>
      <p:sp>
        <p:nvSpPr>
          <p:cNvPr id="3075" name="Rectangle 3"/>
          <p:cNvSpPr>
            <a:spLocks noGrp="1" noChangeArrowheads="1"/>
          </p:cNvSpPr>
          <p:nvPr>
            <p:ph type="subTitle" idx="1"/>
          </p:nvPr>
        </p:nvSpPr>
        <p:spPr>
          <a:xfrm>
            <a:off x="514350" y="3470275"/>
            <a:ext cx="7772400" cy="175260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0" indent="0">
              <a:buFontTx/>
              <a:buNone/>
              <a:defRPr sz="2000"/>
            </a:lvl1pPr>
          </a:lstStyle>
          <a:p>
            <a:pPr lvl="0"/>
            <a:r>
              <a:rPr lang="en-GB"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lodret titel 2"/>
          <p:cNvSpPr>
            <a:spLocks noGrp="1"/>
          </p:cNvSpPr>
          <p:nvPr>
            <p:ph type="body" orient="vert" idx="1"/>
          </p:nvPr>
        </p:nvSpPr>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457200"/>
            <a:ext cx="2057400" cy="5668963"/>
          </a:xfrm>
        </p:spPr>
        <p:txBody>
          <a:bodyPr vert="eaVert"/>
          <a:lstStyle/>
          <a:p>
            <a:r>
              <a:rPr lang="da-DK" smtClean="0"/>
              <a:t>Klik for at redigere i masteren</a:t>
            </a:r>
            <a:endParaRPr lang="da-DK"/>
          </a:p>
        </p:txBody>
      </p:sp>
      <p:sp>
        <p:nvSpPr>
          <p:cNvPr id="3" name="Pladsholder til lodret titel 2"/>
          <p:cNvSpPr>
            <a:spLocks noGrp="1"/>
          </p:cNvSpPr>
          <p:nvPr>
            <p:ph type="body" orient="vert" idx="1"/>
          </p:nvPr>
        </p:nvSpPr>
        <p:spPr>
          <a:xfrm>
            <a:off x="457200" y="457200"/>
            <a:ext cx="6019800" cy="5668963"/>
          </a:xfr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idx="1"/>
          </p:nvPr>
        </p:nvSpPr>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a-DK" smtClean="0"/>
              <a:t>Klik for at redigere i masteren</a:t>
            </a:r>
            <a:endParaRPr lang="da-DK"/>
          </a:p>
        </p:txBody>
      </p:sp>
      <p:sp>
        <p:nvSpPr>
          <p:cNvPr id="3" name="Pladsholder til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Klik for at redigere teksttypografierne i masteren</a:t>
            </a:r>
          </a:p>
        </p:txBody>
      </p:sp>
      <p:sp>
        <p:nvSpPr>
          <p:cNvPr id="4"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Pladsholder til indhold 2"/>
          <p:cNvSpPr>
            <a:spLocks noGrp="1"/>
          </p:cNvSpPr>
          <p:nvPr>
            <p:ph sz="half" idx="1"/>
          </p:nvPr>
        </p:nvSpPr>
        <p:spPr>
          <a:xfrm>
            <a:off x="457200" y="1433513"/>
            <a:ext cx="4038600" cy="4692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433513"/>
            <a:ext cx="4038600" cy="4692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a-DK" smtClean="0"/>
              <a:t>Klik for at redigere i masteren</a:t>
            </a:r>
            <a:endParaRPr lang="da-DK"/>
          </a:p>
        </p:txBody>
      </p:sp>
      <p:sp>
        <p:nvSpPr>
          <p:cNvPr id="3" name="Pladsholder til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4" name="Pladsholder til indhol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6" name="Pladsholder til indhol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masteren</a:t>
            </a:r>
            <a:endParaRPr lang="da-DK"/>
          </a:p>
        </p:txBody>
      </p:sp>
      <p:sp>
        <p:nvSpPr>
          <p:cNvPr id="3"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i masteren</a:t>
            </a:r>
            <a:endParaRPr lang="da-DK"/>
          </a:p>
        </p:txBody>
      </p:sp>
      <p:sp>
        <p:nvSpPr>
          <p:cNvPr id="3" name="Pladsholder til indhol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i masteren</a:t>
            </a:r>
            <a:endParaRPr lang="da-DK"/>
          </a:p>
        </p:txBody>
      </p:sp>
      <p:sp>
        <p:nvSpPr>
          <p:cNvPr id="3" name="Pladsholder til billed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Pladsholder til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Rectangle 5"/>
          <p:cNvSpPr>
            <a:spLocks noGrp="1" noChangeArrowheads="1"/>
          </p:cNvSpPr>
          <p:nvPr>
            <p:ph type="ftr" sz="quarter" idx="10"/>
          </p:nvPr>
        </p:nvSpPr>
        <p:spPr>
          <a:ln/>
        </p:spPr>
        <p:txBody>
          <a:bodyPr/>
          <a:lstStyle>
            <a:lvl1pPr>
              <a:defRPr/>
            </a:lvl1pPr>
          </a:lstStyle>
          <a:p>
            <a:pPr>
              <a:defRPr/>
            </a:pP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41F2F"/>
            </a:gs>
            <a:gs pos="100000">
              <a:srgbClr val="490000"/>
            </a:gs>
          </a:gsLst>
          <a:lin ang="5400000" scaled="1"/>
        </a:gradFill>
        <a:effectLst/>
      </p:bgPr>
    </p:bg>
    <p:spTree>
      <p:nvGrpSpPr>
        <p:cNvPr id="1" name=""/>
        <p:cNvGrpSpPr/>
        <p:nvPr/>
      </p:nvGrpSpPr>
      <p:grpSpPr>
        <a:xfrm>
          <a:off x="0" y="0"/>
          <a:ext cx="0" cy="0"/>
          <a:chOff x="0" y="0"/>
          <a:chExt cx="0" cy="0"/>
        </a:xfrm>
      </p:grpSpPr>
      <p:pic>
        <p:nvPicPr>
          <p:cNvPr id="1026" name="Picture 21" descr="Hvid-bund"/>
          <p:cNvPicPr>
            <a:picLocks noChangeAspect="1" noChangeArrowheads="1"/>
          </p:cNvPicPr>
          <p:nvPr userDrawn="1"/>
        </p:nvPicPr>
        <p:blipFill>
          <a:blip r:embed="rId13"/>
          <a:srcRect/>
          <a:stretch>
            <a:fillRect/>
          </a:stretch>
        </p:blipFill>
        <p:spPr bwMode="auto">
          <a:xfrm>
            <a:off x="-7938" y="1365250"/>
            <a:ext cx="9151938" cy="5492750"/>
          </a:xfrm>
          <a:prstGeom prst="rect">
            <a:avLst/>
          </a:prstGeom>
          <a:noFill/>
          <a:ln w="9525">
            <a:noFill/>
            <a:miter lim="800000"/>
            <a:headEnd/>
            <a:tailEnd/>
          </a:ln>
        </p:spPr>
      </p:pic>
      <p:sp>
        <p:nvSpPr>
          <p:cNvPr id="2" name="Rectangle 2"/>
          <p:cNvSpPr>
            <a:spLocks noGrp="1" noChangeArrowheads="1"/>
          </p:cNvSpPr>
          <p:nvPr>
            <p:ph type="title"/>
          </p:nvPr>
        </p:nvSpPr>
        <p:spPr bwMode="auto">
          <a:xfrm>
            <a:off x="457200" y="457200"/>
            <a:ext cx="5662613"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endParaRPr lang="da-DK"/>
          </a:p>
        </p:txBody>
      </p:sp>
      <p:sp>
        <p:nvSpPr>
          <p:cNvPr id="1027" name="Rectangle 3"/>
          <p:cNvSpPr>
            <a:spLocks noGrp="1" noChangeArrowheads="1"/>
          </p:cNvSpPr>
          <p:nvPr>
            <p:ph type="body" idx="1"/>
          </p:nvPr>
        </p:nvSpPr>
        <p:spPr bwMode="auto">
          <a:xfrm>
            <a:off x="457200" y="1433513"/>
            <a:ext cx="8229600" cy="46926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9" name="Rectangle 5"/>
          <p:cNvSpPr>
            <a:spLocks noGrp="1" noChangeArrowheads="1"/>
          </p:cNvSpPr>
          <p:nvPr>
            <p:ph type="ftr" sz="quarter" idx="3"/>
          </p:nvPr>
        </p:nvSpPr>
        <p:spPr bwMode="auto">
          <a:xfrm>
            <a:off x="3873500" y="6273800"/>
            <a:ext cx="48037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900">
                <a:latin typeface="Arial" charset="0"/>
                <a:ea typeface="Geneva" charset="0"/>
                <a:cs typeface="+mn-cs"/>
              </a:defRPr>
            </a:lvl1pPr>
          </a:lstStyle>
          <a:p>
            <a:pPr>
              <a:defRPr/>
            </a:pPr>
            <a:endParaRPr lang="en-GB"/>
          </a:p>
        </p:txBody>
      </p:sp>
      <p:pic>
        <p:nvPicPr>
          <p:cNvPr id="1030" name="Billede 7"/>
          <p:cNvPicPr>
            <a:picLocks noChangeAspect="1"/>
          </p:cNvPicPr>
          <p:nvPr userDrawn="1"/>
        </p:nvPicPr>
        <p:blipFill>
          <a:blip r:embed="rId14"/>
          <a:srcRect/>
          <a:stretch>
            <a:fillRect/>
          </a:stretch>
        </p:blipFill>
        <p:spPr bwMode="auto">
          <a:xfrm>
            <a:off x="6880225" y="358775"/>
            <a:ext cx="1916113" cy="731838"/>
          </a:xfrm>
          <a:prstGeom prst="rect">
            <a:avLst/>
          </a:prstGeom>
          <a:noFill/>
          <a:ln w="9525">
            <a:noFill/>
            <a:miter lim="800000"/>
            <a:headEnd/>
            <a:tailEnd/>
          </a:ln>
        </p:spPr>
      </p:pic>
      <p:pic>
        <p:nvPicPr>
          <p:cNvPr id="1031" name="Billede 10"/>
          <p:cNvPicPr>
            <a:picLocks noChangeAspect="1"/>
          </p:cNvPicPr>
          <p:nvPr userDrawn="1"/>
        </p:nvPicPr>
        <p:blipFill>
          <a:blip r:embed="rId15"/>
          <a:srcRect/>
          <a:stretch>
            <a:fillRect/>
          </a:stretch>
        </p:blipFill>
        <p:spPr bwMode="auto">
          <a:xfrm>
            <a:off x="534988" y="6332538"/>
            <a:ext cx="4492625" cy="904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rtl="0" eaLnBrk="0" fontAlgn="base" hangingPunct="0">
        <a:spcBef>
          <a:spcPct val="0"/>
        </a:spcBef>
        <a:spcAft>
          <a:spcPct val="0"/>
        </a:spcAft>
        <a:defRPr sz="2000" b="1">
          <a:solidFill>
            <a:schemeClr val="bg1"/>
          </a:solidFill>
          <a:latin typeface="+mj-lt"/>
          <a:ea typeface="+mj-ea"/>
          <a:cs typeface="Geneva" charset="0"/>
        </a:defRPr>
      </a:lvl1pPr>
      <a:lvl2pPr algn="l" rtl="0" eaLnBrk="0" fontAlgn="base" hangingPunct="0">
        <a:spcBef>
          <a:spcPct val="0"/>
        </a:spcBef>
        <a:spcAft>
          <a:spcPct val="0"/>
        </a:spcAft>
        <a:defRPr sz="2000" b="1">
          <a:solidFill>
            <a:schemeClr val="bg1"/>
          </a:solidFill>
          <a:latin typeface="Arial" charset="0"/>
          <a:ea typeface="Geneva" charset="0"/>
          <a:cs typeface="Geneva" charset="0"/>
        </a:defRPr>
      </a:lvl2pPr>
      <a:lvl3pPr algn="l" rtl="0" eaLnBrk="0" fontAlgn="base" hangingPunct="0">
        <a:spcBef>
          <a:spcPct val="0"/>
        </a:spcBef>
        <a:spcAft>
          <a:spcPct val="0"/>
        </a:spcAft>
        <a:defRPr sz="2000" b="1">
          <a:solidFill>
            <a:schemeClr val="bg1"/>
          </a:solidFill>
          <a:latin typeface="Arial" charset="0"/>
          <a:ea typeface="Geneva" charset="0"/>
          <a:cs typeface="Geneva" charset="0"/>
        </a:defRPr>
      </a:lvl3pPr>
      <a:lvl4pPr algn="l" rtl="0" eaLnBrk="0" fontAlgn="base" hangingPunct="0">
        <a:spcBef>
          <a:spcPct val="0"/>
        </a:spcBef>
        <a:spcAft>
          <a:spcPct val="0"/>
        </a:spcAft>
        <a:defRPr sz="2000" b="1">
          <a:solidFill>
            <a:schemeClr val="bg1"/>
          </a:solidFill>
          <a:latin typeface="Arial" charset="0"/>
          <a:ea typeface="Geneva" charset="0"/>
          <a:cs typeface="Geneva" charset="0"/>
        </a:defRPr>
      </a:lvl4pPr>
      <a:lvl5pPr algn="l" rtl="0" eaLnBrk="0" fontAlgn="base" hangingPunct="0">
        <a:spcBef>
          <a:spcPct val="0"/>
        </a:spcBef>
        <a:spcAft>
          <a:spcPct val="0"/>
        </a:spcAft>
        <a:defRPr sz="2000" b="1">
          <a:solidFill>
            <a:schemeClr val="bg1"/>
          </a:solidFill>
          <a:latin typeface="Arial" charset="0"/>
          <a:ea typeface="Geneva" charset="0"/>
          <a:cs typeface="Geneva" charset="0"/>
        </a:defRPr>
      </a:lvl5pPr>
      <a:lvl6pPr marL="457200" algn="l" rtl="0" fontAlgn="base">
        <a:spcBef>
          <a:spcPct val="0"/>
        </a:spcBef>
        <a:spcAft>
          <a:spcPct val="0"/>
        </a:spcAft>
        <a:defRPr sz="2000" b="1">
          <a:solidFill>
            <a:schemeClr val="bg1"/>
          </a:solidFill>
          <a:latin typeface="Arial" charset="0"/>
          <a:ea typeface="Geneva" charset="0"/>
        </a:defRPr>
      </a:lvl6pPr>
      <a:lvl7pPr marL="914400" algn="l" rtl="0" fontAlgn="base">
        <a:spcBef>
          <a:spcPct val="0"/>
        </a:spcBef>
        <a:spcAft>
          <a:spcPct val="0"/>
        </a:spcAft>
        <a:defRPr sz="2000" b="1">
          <a:solidFill>
            <a:schemeClr val="bg1"/>
          </a:solidFill>
          <a:latin typeface="Arial" charset="0"/>
          <a:ea typeface="Geneva" charset="0"/>
        </a:defRPr>
      </a:lvl7pPr>
      <a:lvl8pPr marL="1371600" algn="l" rtl="0" fontAlgn="base">
        <a:spcBef>
          <a:spcPct val="0"/>
        </a:spcBef>
        <a:spcAft>
          <a:spcPct val="0"/>
        </a:spcAft>
        <a:defRPr sz="2000" b="1">
          <a:solidFill>
            <a:schemeClr val="bg1"/>
          </a:solidFill>
          <a:latin typeface="Arial" charset="0"/>
          <a:ea typeface="Geneva" charset="0"/>
        </a:defRPr>
      </a:lvl8pPr>
      <a:lvl9pPr marL="1828800" algn="l" rtl="0" fontAlgn="base">
        <a:spcBef>
          <a:spcPct val="0"/>
        </a:spcBef>
        <a:spcAft>
          <a:spcPct val="0"/>
        </a:spcAft>
        <a:defRPr sz="2000" b="1">
          <a:solidFill>
            <a:schemeClr val="bg1"/>
          </a:solidFill>
          <a:latin typeface="Arial" charset="0"/>
          <a:ea typeface="Geneva" charset="0"/>
        </a:defRPr>
      </a:lvl9pPr>
    </p:titleStyle>
    <p:bodyStyle>
      <a:lvl1pPr marL="342900" indent="-342900" algn="l" rtl="0" eaLnBrk="0" fontAlgn="base" hangingPunct="0">
        <a:spcBef>
          <a:spcPct val="20000"/>
        </a:spcBef>
        <a:spcAft>
          <a:spcPct val="0"/>
        </a:spcAft>
        <a:buChar char="•"/>
        <a:defRPr>
          <a:solidFill>
            <a:schemeClr val="tx1"/>
          </a:solidFill>
          <a:latin typeface="+mn-lt"/>
          <a:ea typeface="+mn-ea"/>
          <a:cs typeface="Geneva" charset="0"/>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da-DK" dirty="0" smtClean="0">
                <a:cs typeface="+mj-cs"/>
              </a:rPr>
              <a:t>Professional </a:t>
            </a:r>
            <a:r>
              <a:rPr lang="da-DK" dirty="0" err="1" smtClean="0">
                <a:cs typeface="+mj-cs"/>
              </a:rPr>
              <a:t>Ethics</a:t>
            </a:r>
            <a:endParaRPr lang="da-DK" dirty="0" smtClean="0">
              <a:cs typeface="+mj-cs"/>
            </a:endParaRPr>
          </a:p>
        </p:txBody>
      </p:sp>
      <p:sp>
        <p:nvSpPr>
          <p:cNvPr id="2051" name="Rectangle 3"/>
          <p:cNvSpPr>
            <a:spLocks noGrp="1" noChangeArrowheads="1"/>
          </p:cNvSpPr>
          <p:nvPr>
            <p:ph type="subTitle" idx="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defRPr/>
            </a:pPr>
            <a:r>
              <a:rPr lang="da-DK" dirty="0" err="1" smtClean="0">
                <a:solidFill>
                  <a:schemeClr val="bg1"/>
                </a:solidFill>
                <a:cs typeface="+mn-cs"/>
              </a:rPr>
              <a:t>Humanity</a:t>
            </a:r>
            <a:r>
              <a:rPr lang="da-DK" dirty="0" smtClean="0">
                <a:solidFill>
                  <a:schemeClr val="bg1"/>
                </a:solidFill>
                <a:cs typeface="+mn-cs"/>
              </a:rPr>
              <a:t> and </a:t>
            </a:r>
            <a:r>
              <a:rPr lang="da-DK" dirty="0" err="1" smtClean="0">
                <a:solidFill>
                  <a:schemeClr val="bg1"/>
                </a:solidFill>
                <a:cs typeface="+mn-cs"/>
              </a:rPr>
              <a:t>ethic</a:t>
            </a:r>
            <a:r>
              <a:rPr lang="da-DK" dirty="0" smtClean="0">
                <a:solidFill>
                  <a:schemeClr val="bg1"/>
                </a:solidFill>
                <a:cs typeface="+mn-cs"/>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National </a:t>
            </a:r>
            <a:r>
              <a:rPr lang="da-DK" dirty="0" err="1" smtClean="0"/>
              <a:t>disability</a:t>
            </a:r>
            <a:r>
              <a:rPr lang="da-DK" dirty="0" smtClean="0"/>
              <a:t> policy </a:t>
            </a:r>
            <a:r>
              <a:rPr lang="da-DK" dirty="0" err="1" smtClean="0"/>
              <a:t>actionplan</a:t>
            </a:r>
            <a:r>
              <a:rPr lang="da-DK" dirty="0" smtClean="0"/>
              <a:t> </a:t>
            </a:r>
            <a:endParaRPr lang="da-DK" dirty="0"/>
          </a:p>
        </p:txBody>
      </p:sp>
      <p:sp>
        <p:nvSpPr>
          <p:cNvPr id="3" name="Pladsholder til indhold 2"/>
          <p:cNvSpPr>
            <a:spLocks noGrp="1"/>
          </p:cNvSpPr>
          <p:nvPr>
            <p:ph idx="1"/>
          </p:nvPr>
        </p:nvSpPr>
        <p:spPr/>
        <p:txBody>
          <a:bodyPr/>
          <a:lstStyle/>
          <a:p>
            <a:r>
              <a:rPr lang="en-US" dirty="0" smtClean="0"/>
              <a:t>The goal of the action plan is to create a common platform for the development of disability policies and the continued implementation of the UN </a:t>
            </a:r>
            <a:r>
              <a:rPr lang="da-DK" dirty="0" smtClean="0"/>
              <a:t>CRPD </a:t>
            </a:r>
            <a:r>
              <a:rPr lang="en-US" dirty="0" smtClean="0"/>
              <a:t>across the ministries.</a:t>
            </a:r>
          </a:p>
          <a:p>
            <a:pPr>
              <a:buNone/>
            </a:pPr>
            <a:endParaRPr lang="en-US" dirty="0" smtClean="0"/>
          </a:p>
          <a:p>
            <a:r>
              <a:rPr lang="en-US" dirty="0" smtClean="0"/>
              <a:t>Main principles:</a:t>
            </a:r>
          </a:p>
          <a:p>
            <a:pPr lvl="1"/>
            <a:r>
              <a:rPr lang="en-US" dirty="0" smtClean="0"/>
              <a:t>inclusion </a:t>
            </a:r>
          </a:p>
          <a:p>
            <a:pPr lvl="1"/>
            <a:r>
              <a:rPr lang="en-US" dirty="0" smtClean="0"/>
              <a:t>respect for difference </a:t>
            </a:r>
          </a:p>
          <a:p>
            <a:pPr lvl="1"/>
            <a:r>
              <a:rPr lang="en-US" dirty="0" smtClean="0"/>
              <a:t>individual autonomy </a:t>
            </a:r>
          </a:p>
          <a:p>
            <a:pPr lvl="1"/>
            <a:r>
              <a:rPr lang="en-US" dirty="0" smtClean="0"/>
              <a:t>equality of opportunity</a:t>
            </a:r>
          </a:p>
          <a:p>
            <a:pPr>
              <a:buNone/>
            </a:pPr>
            <a:endParaRPr lang="da-DK" dirty="0" smtClean="0"/>
          </a:p>
          <a:p>
            <a:pPr>
              <a:buNone/>
            </a:pPr>
            <a:endParaRPr lang="da-DK" dirty="0" smtClean="0"/>
          </a:p>
          <a:p>
            <a:pPr>
              <a:buNone/>
            </a:pPr>
            <a:endParaRPr lang="da-DK" dirty="0" smtClean="0"/>
          </a:p>
          <a:p>
            <a:endParaRPr lang="da-DK" dirty="0" smtClean="0"/>
          </a:p>
          <a:p>
            <a:pPr>
              <a:buNone/>
            </a:pPr>
            <a:endParaRPr lang="da-DK" dirty="0"/>
          </a:p>
        </p:txBody>
      </p:sp>
      <p:pic>
        <p:nvPicPr>
          <p:cNvPr id="4" name="Billede 3"/>
          <p:cNvPicPr/>
          <p:nvPr/>
        </p:nvPicPr>
        <p:blipFill>
          <a:blip r:embed="rId2"/>
          <a:srcRect l="32677" t="13543" r="31299" b="10079"/>
          <a:stretch>
            <a:fillRect/>
          </a:stretch>
        </p:blipFill>
        <p:spPr bwMode="auto">
          <a:xfrm>
            <a:off x="6049010" y="2625003"/>
            <a:ext cx="2094230" cy="27319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a:xfrm>
            <a:off x="457200" y="323850"/>
            <a:ext cx="5662613" cy="942975"/>
          </a:xfrm>
        </p:spPr>
        <p:txBody>
          <a:bodyPr/>
          <a:lstStyle/>
          <a:p>
            <a:r>
              <a:rPr lang="en-GB" smtClean="0"/>
              <a:t>Influence: </a:t>
            </a:r>
            <a:br>
              <a:rPr lang="en-GB" smtClean="0"/>
            </a:br>
            <a:r>
              <a:rPr lang="en-GB" smtClean="0"/>
              <a:t>Disabled Peoples Organisations Denmark </a:t>
            </a:r>
            <a:br>
              <a:rPr lang="en-GB" smtClean="0"/>
            </a:br>
            <a:r>
              <a:rPr lang="en-GB" smtClean="0"/>
              <a:t>DPOD </a:t>
            </a:r>
            <a:br>
              <a:rPr lang="en-GB" smtClean="0"/>
            </a:br>
            <a:endParaRPr lang="en-GB" smtClean="0"/>
          </a:p>
        </p:txBody>
      </p:sp>
      <p:pic>
        <p:nvPicPr>
          <p:cNvPr id="15363" name="Picture 2" descr="C:\Documents and Settings\mka\Lokale indstillinger\Temp\Temporary Internet Files\Content.IE5\OBVQ1NPT\MC900311086[1].wmf"/>
          <p:cNvPicPr>
            <a:picLocks noChangeAspect="1" noChangeArrowheads="1"/>
          </p:cNvPicPr>
          <p:nvPr/>
        </p:nvPicPr>
        <p:blipFill>
          <a:blip r:embed="rId3"/>
          <a:srcRect/>
          <a:stretch>
            <a:fillRect/>
          </a:stretch>
        </p:blipFill>
        <p:spPr bwMode="auto">
          <a:xfrm rot="-1165061">
            <a:off x="5657850" y="2541588"/>
            <a:ext cx="2700338" cy="2771775"/>
          </a:xfrm>
          <a:prstGeom prst="rect">
            <a:avLst/>
          </a:prstGeom>
          <a:noFill/>
          <a:ln w="9525">
            <a:noFill/>
            <a:miter lim="800000"/>
            <a:headEnd/>
            <a:tailEnd/>
          </a:ln>
        </p:spPr>
      </p:pic>
      <p:sp>
        <p:nvSpPr>
          <p:cNvPr id="15364" name="Tekstboks 16"/>
          <p:cNvSpPr txBox="1">
            <a:spLocks noChangeArrowheads="1"/>
          </p:cNvSpPr>
          <p:nvPr/>
        </p:nvSpPr>
        <p:spPr bwMode="auto">
          <a:xfrm>
            <a:off x="333375" y="1657350"/>
            <a:ext cx="5448300" cy="5078413"/>
          </a:xfrm>
          <a:prstGeom prst="rect">
            <a:avLst/>
          </a:prstGeom>
          <a:noFill/>
          <a:ln w="9525">
            <a:noFill/>
            <a:miter lim="800000"/>
            <a:headEnd/>
            <a:tailEnd/>
          </a:ln>
        </p:spPr>
        <p:txBody>
          <a:bodyPr>
            <a:spAutoFit/>
          </a:bodyPr>
          <a:lstStyle/>
          <a:p>
            <a:r>
              <a:rPr lang="en-GB" dirty="0"/>
              <a:t>The </a:t>
            </a:r>
            <a:r>
              <a:rPr lang="en-GB" dirty="0" smtClean="0"/>
              <a:t>main </a:t>
            </a:r>
            <a:r>
              <a:rPr lang="en-GB" dirty="0"/>
              <a:t>NGO-organisation in the disability field in Denmark</a:t>
            </a:r>
          </a:p>
          <a:p>
            <a:endParaRPr lang="en-GB" dirty="0"/>
          </a:p>
          <a:p>
            <a:r>
              <a:rPr lang="en-GB" dirty="0"/>
              <a:t>32 member organisations representing 300.000 people with </a:t>
            </a:r>
            <a:r>
              <a:rPr lang="en-GB" dirty="0" err="1"/>
              <a:t>diasability</a:t>
            </a:r>
            <a:endParaRPr lang="en-GB" dirty="0"/>
          </a:p>
          <a:p>
            <a:endParaRPr lang="en-GB" dirty="0"/>
          </a:p>
          <a:p>
            <a:r>
              <a:rPr lang="en-GB" dirty="0"/>
              <a:t>Negotiate with the national government on issues such as pensions and social benefits, health, education, labour market questions, and insurance.</a:t>
            </a:r>
          </a:p>
          <a:p>
            <a:endParaRPr lang="en-GB" dirty="0"/>
          </a:p>
          <a:p>
            <a:r>
              <a:rPr lang="en-GB" dirty="0"/>
              <a:t>Whenever the government (national, regional and local) - consults with disabled people or wants disabled people to be represented, DPOD is the organisation consulted or asked to designate representatives. </a:t>
            </a:r>
          </a:p>
          <a:p>
            <a:endParaRPr lang="en-GB" dirty="0"/>
          </a:p>
          <a:p>
            <a:endParaRPr lang="en-GB" dirty="0"/>
          </a:p>
          <a:p>
            <a:endParaRPr lang="en-GB" dirty="0"/>
          </a:p>
        </p:txBody>
      </p:sp>
      <p:cxnSp>
        <p:nvCxnSpPr>
          <p:cNvPr id="19" name="Lige forbindelse 18"/>
          <p:cNvCxnSpPr/>
          <p:nvPr/>
        </p:nvCxnSpPr>
        <p:spPr>
          <a:xfrm>
            <a:off x="5838825" y="2762250"/>
            <a:ext cx="2924175" cy="1905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5366" name="Tekstboks 19"/>
          <p:cNvSpPr txBox="1">
            <a:spLocks noChangeArrowheads="1"/>
          </p:cNvSpPr>
          <p:nvPr/>
        </p:nvSpPr>
        <p:spPr bwMode="auto">
          <a:xfrm>
            <a:off x="5724525" y="2428875"/>
            <a:ext cx="1095375" cy="276225"/>
          </a:xfrm>
          <a:prstGeom prst="rect">
            <a:avLst/>
          </a:prstGeom>
          <a:noFill/>
          <a:ln w="9525">
            <a:noFill/>
            <a:miter lim="800000"/>
            <a:headEnd/>
            <a:tailEnd/>
          </a:ln>
        </p:spPr>
        <p:txBody>
          <a:bodyPr>
            <a:spAutoFit/>
          </a:bodyPr>
          <a:lstStyle/>
          <a:p>
            <a:r>
              <a:rPr lang="en-GB" sz="1200"/>
              <a:t>State level</a:t>
            </a:r>
          </a:p>
        </p:txBody>
      </p:sp>
      <p:sp>
        <p:nvSpPr>
          <p:cNvPr id="15367" name="Tekstboks 21"/>
          <p:cNvSpPr txBox="1">
            <a:spLocks noChangeArrowheads="1"/>
          </p:cNvSpPr>
          <p:nvPr/>
        </p:nvSpPr>
        <p:spPr bwMode="auto">
          <a:xfrm>
            <a:off x="8181975" y="2828925"/>
            <a:ext cx="1095375" cy="276225"/>
          </a:xfrm>
          <a:prstGeom prst="rect">
            <a:avLst/>
          </a:prstGeom>
          <a:noFill/>
          <a:ln w="9525">
            <a:noFill/>
            <a:miter lim="800000"/>
            <a:headEnd/>
            <a:tailEnd/>
          </a:ln>
        </p:spPr>
        <p:txBody>
          <a:bodyPr>
            <a:spAutoFit/>
          </a:bodyPr>
          <a:lstStyle/>
          <a:p>
            <a:r>
              <a:rPr lang="en-GB" sz="1200"/>
              <a:t>Local level </a:t>
            </a:r>
          </a:p>
        </p:txBody>
      </p:sp>
      <p:sp>
        <p:nvSpPr>
          <p:cNvPr id="31" name="Tåre 30"/>
          <p:cNvSpPr>
            <a:spLocks noChangeAspect="1"/>
          </p:cNvSpPr>
          <p:nvPr/>
        </p:nvSpPr>
        <p:spPr>
          <a:xfrm rot="18811871">
            <a:off x="7415213" y="4170363"/>
            <a:ext cx="107950" cy="107950"/>
          </a:xfrm>
          <a:prstGeom prst="teardrop">
            <a:avLst/>
          </a:prstGeom>
        </p:spPr>
        <p:style>
          <a:lnRef idx="1">
            <a:schemeClr val="dk1"/>
          </a:lnRef>
          <a:fillRef idx="3">
            <a:schemeClr val="dk1"/>
          </a:fillRef>
          <a:effectRef idx="2">
            <a:schemeClr val="dk1"/>
          </a:effectRef>
          <a:fontRef idx="minor">
            <a:schemeClr val="lt1"/>
          </a:fontRef>
        </p:style>
        <p:txBody>
          <a:bodyPr anchor="ctr"/>
          <a:lstStyle/>
          <a:p>
            <a:pPr algn="ctr">
              <a:defRPr/>
            </a:pPr>
            <a:endParaRPr lang="en-GB"/>
          </a:p>
        </p:txBody>
      </p:sp>
      <p:sp>
        <p:nvSpPr>
          <p:cNvPr id="32" name="Tåre 31"/>
          <p:cNvSpPr>
            <a:spLocks noChangeAspect="1"/>
          </p:cNvSpPr>
          <p:nvPr/>
        </p:nvSpPr>
        <p:spPr>
          <a:xfrm rot="18811871">
            <a:off x="6034881" y="3839369"/>
            <a:ext cx="252413" cy="250825"/>
          </a:xfrm>
          <a:prstGeom prst="teardrop">
            <a:avLst/>
          </a:prstGeom>
        </p:spPr>
        <p:style>
          <a:lnRef idx="1">
            <a:schemeClr val="dk1"/>
          </a:lnRef>
          <a:fillRef idx="3">
            <a:schemeClr val="dk1"/>
          </a:fillRef>
          <a:effectRef idx="2">
            <a:schemeClr val="dk1"/>
          </a:effectRef>
          <a:fontRef idx="minor">
            <a:schemeClr val="lt1"/>
          </a:fontRef>
        </p:style>
        <p:txBody>
          <a:bodyPr anchor="ctr"/>
          <a:lstStyle/>
          <a:p>
            <a:pPr algn="ctr">
              <a:defRPr/>
            </a:pPr>
            <a:endParaRPr lang="en-GB"/>
          </a:p>
        </p:txBody>
      </p:sp>
      <p:sp>
        <p:nvSpPr>
          <p:cNvPr id="33" name="Tåre 32"/>
          <p:cNvSpPr>
            <a:spLocks noChangeAspect="1"/>
          </p:cNvSpPr>
          <p:nvPr/>
        </p:nvSpPr>
        <p:spPr>
          <a:xfrm rot="18811871">
            <a:off x="7463631" y="3877469"/>
            <a:ext cx="252413" cy="250825"/>
          </a:xfrm>
          <a:prstGeom prst="teardrop">
            <a:avLst/>
          </a:prstGeom>
        </p:spPr>
        <p:style>
          <a:lnRef idx="1">
            <a:schemeClr val="dk1"/>
          </a:lnRef>
          <a:fillRef idx="3">
            <a:schemeClr val="dk1"/>
          </a:fillRef>
          <a:effectRef idx="2">
            <a:schemeClr val="dk1"/>
          </a:effectRef>
          <a:fontRef idx="minor">
            <a:schemeClr val="lt1"/>
          </a:fontRef>
        </p:style>
        <p:txBody>
          <a:bodyPr anchor="ctr"/>
          <a:lstStyle/>
          <a:p>
            <a:pPr algn="ctr">
              <a:defRPr/>
            </a:pPr>
            <a:endParaRPr lang="en-GB"/>
          </a:p>
        </p:txBody>
      </p:sp>
      <p:sp>
        <p:nvSpPr>
          <p:cNvPr id="34" name="Tåre 33"/>
          <p:cNvSpPr>
            <a:spLocks noChangeAspect="1"/>
          </p:cNvSpPr>
          <p:nvPr/>
        </p:nvSpPr>
        <p:spPr>
          <a:xfrm rot="18811871">
            <a:off x="8082756" y="3877469"/>
            <a:ext cx="252413" cy="250825"/>
          </a:xfrm>
          <a:prstGeom prst="teardrop">
            <a:avLst/>
          </a:prstGeom>
        </p:spPr>
        <p:style>
          <a:lnRef idx="1">
            <a:schemeClr val="dk1"/>
          </a:lnRef>
          <a:fillRef idx="3">
            <a:schemeClr val="dk1"/>
          </a:fillRef>
          <a:effectRef idx="2">
            <a:schemeClr val="dk1"/>
          </a:effectRef>
          <a:fontRef idx="minor">
            <a:schemeClr val="lt1"/>
          </a:fontRef>
        </p:style>
        <p:txBody>
          <a:bodyPr anchor="ctr"/>
          <a:lstStyle/>
          <a:p>
            <a:pPr algn="ctr">
              <a:defRPr/>
            </a:pPr>
            <a:endParaRPr lang="en-GB"/>
          </a:p>
        </p:txBody>
      </p:sp>
      <p:sp>
        <p:nvSpPr>
          <p:cNvPr id="35" name="Tåre 34"/>
          <p:cNvSpPr>
            <a:spLocks noChangeAspect="1"/>
          </p:cNvSpPr>
          <p:nvPr/>
        </p:nvSpPr>
        <p:spPr>
          <a:xfrm rot="18811871">
            <a:off x="7558088" y="4217988"/>
            <a:ext cx="107950" cy="107950"/>
          </a:xfrm>
          <a:prstGeom prst="teardrop">
            <a:avLst/>
          </a:prstGeom>
        </p:spPr>
        <p:style>
          <a:lnRef idx="1">
            <a:schemeClr val="dk1"/>
          </a:lnRef>
          <a:fillRef idx="3">
            <a:schemeClr val="dk1"/>
          </a:fillRef>
          <a:effectRef idx="2">
            <a:schemeClr val="dk1"/>
          </a:effectRef>
          <a:fontRef idx="minor">
            <a:schemeClr val="lt1"/>
          </a:fontRef>
        </p:style>
        <p:txBody>
          <a:bodyPr anchor="ctr"/>
          <a:lstStyle/>
          <a:p>
            <a:pPr algn="ctr">
              <a:defRPr/>
            </a:pPr>
            <a:endParaRPr lang="en-GB"/>
          </a:p>
        </p:txBody>
      </p:sp>
      <p:cxnSp>
        <p:nvCxnSpPr>
          <p:cNvPr id="44" name="Lige pilforbindelse 43"/>
          <p:cNvCxnSpPr/>
          <p:nvPr/>
        </p:nvCxnSpPr>
        <p:spPr>
          <a:xfrm flipH="1" flipV="1">
            <a:off x="7658100" y="4000500"/>
            <a:ext cx="762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374" name="Tekstboks 44"/>
          <p:cNvSpPr txBox="1">
            <a:spLocks noChangeArrowheads="1"/>
          </p:cNvSpPr>
          <p:nvPr/>
        </p:nvSpPr>
        <p:spPr bwMode="auto">
          <a:xfrm>
            <a:off x="7867650" y="4667250"/>
            <a:ext cx="1276350" cy="646113"/>
          </a:xfrm>
          <a:prstGeom prst="rect">
            <a:avLst/>
          </a:prstGeom>
          <a:noFill/>
          <a:ln w="9525">
            <a:noFill/>
            <a:miter lim="800000"/>
            <a:headEnd/>
            <a:tailEnd/>
          </a:ln>
        </p:spPr>
        <p:txBody>
          <a:bodyPr>
            <a:spAutoFit/>
          </a:bodyPr>
          <a:lstStyle/>
          <a:p>
            <a:r>
              <a:rPr lang="en-GB" sz="1200"/>
              <a:t>Organisations representating people with ID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Disability</a:t>
            </a:r>
            <a:r>
              <a:rPr lang="da-DK" dirty="0" smtClean="0"/>
              <a:t> </a:t>
            </a:r>
            <a:r>
              <a:rPr lang="da-DK" dirty="0" err="1" smtClean="0"/>
              <a:t>advisory</a:t>
            </a:r>
            <a:r>
              <a:rPr lang="da-DK" dirty="0" smtClean="0"/>
              <a:t> </a:t>
            </a:r>
            <a:r>
              <a:rPr lang="da-DK" dirty="0" err="1" smtClean="0"/>
              <a:t>councils</a:t>
            </a:r>
            <a:endParaRPr lang="da-DK" dirty="0"/>
          </a:p>
        </p:txBody>
      </p:sp>
      <p:sp>
        <p:nvSpPr>
          <p:cNvPr id="3" name="Pladsholder til indhold 2"/>
          <p:cNvSpPr>
            <a:spLocks noGrp="1"/>
          </p:cNvSpPr>
          <p:nvPr>
            <p:ph idx="1"/>
          </p:nvPr>
        </p:nvSpPr>
        <p:spPr/>
        <p:txBody>
          <a:bodyPr/>
          <a:lstStyle/>
          <a:p>
            <a:r>
              <a:rPr lang="da-DK" dirty="0" smtClean="0"/>
              <a:t>The Danish </a:t>
            </a:r>
            <a:r>
              <a:rPr lang="da-DK" dirty="0" err="1" smtClean="0"/>
              <a:t>Disability</a:t>
            </a:r>
            <a:r>
              <a:rPr lang="da-DK" dirty="0" smtClean="0"/>
              <a:t> </a:t>
            </a:r>
            <a:r>
              <a:rPr lang="da-DK" dirty="0" err="1" smtClean="0"/>
              <a:t>Counsil</a:t>
            </a:r>
            <a:r>
              <a:rPr lang="da-DK" dirty="0" smtClean="0"/>
              <a:t> (Det centrale </a:t>
            </a:r>
            <a:r>
              <a:rPr lang="da-DK" dirty="0" err="1" smtClean="0"/>
              <a:t>Handicapråd</a:t>
            </a:r>
            <a:r>
              <a:rPr lang="da-DK" dirty="0" smtClean="0"/>
              <a:t>)</a:t>
            </a:r>
          </a:p>
          <a:p>
            <a:pPr lvl="1"/>
            <a:r>
              <a:rPr lang="da-DK" dirty="0" smtClean="0"/>
              <a:t>It</a:t>
            </a:r>
            <a:r>
              <a:rPr lang="en-US" dirty="0" smtClean="0"/>
              <a:t> is a Government-funded body. </a:t>
            </a:r>
          </a:p>
          <a:p>
            <a:pPr lvl="1"/>
            <a:r>
              <a:rPr lang="en-US" dirty="0" smtClean="0"/>
              <a:t>The representatives are from Disabled Peoples </a:t>
            </a:r>
            <a:r>
              <a:rPr lang="en-US" dirty="0" err="1" smtClean="0"/>
              <a:t>Organisations</a:t>
            </a:r>
            <a:r>
              <a:rPr lang="en-US" dirty="0" smtClean="0"/>
              <a:t> in Denmark (5 representatives) and different </a:t>
            </a:r>
            <a:r>
              <a:rPr lang="en-US" dirty="0" err="1" smtClean="0"/>
              <a:t>organisations</a:t>
            </a:r>
            <a:r>
              <a:rPr lang="en-US" dirty="0" smtClean="0"/>
              <a:t> and institutions in society. </a:t>
            </a:r>
          </a:p>
          <a:p>
            <a:pPr lvl="1"/>
            <a:r>
              <a:rPr lang="en-US" dirty="0" smtClean="0"/>
              <a:t>The Chairman and two members are personally appointed by the Minister for Social Affairs and Integration.</a:t>
            </a:r>
          </a:p>
          <a:p>
            <a:pPr lvl="1">
              <a:buNone/>
            </a:pPr>
            <a:endParaRPr lang="en-US" dirty="0" smtClean="0"/>
          </a:p>
          <a:p>
            <a:r>
              <a:rPr lang="en-US" dirty="0" smtClean="0"/>
              <a:t>The Council’s tasks are to monitor the situation of disabled people in society in view of UN Convention on Rights for Persons with Disabilities. </a:t>
            </a:r>
          </a:p>
          <a:p>
            <a:pPr lvl="1"/>
            <a:r>
              <a:rPr lang="en-US" dirty="0" smtClean="0"/>
              <a:t>Acts as an advisory body to Government and Parliament on issues relating to disability policy. </a:t>
            </a:r>
          </a:p>
          <a:p>
            <a:pPr lvl="1"/>
            <a:r>
              <a:rPr lang="en-US" dirty="0" smtClean="0"/>
              <a:t>The Council can take initiatives and propose changes in areas affecting the life of disabled people and their living conditions.</a:t>
            </a:r>
          </a:p>
          <a:p>
            <a:pPr lvl="1">
              <a:buNone/>
            </a:pPr>
            <a:endParaRPr lang="da-DK" dirty="0" smtClean="0"/>
          </a:p>
          <a:p>
            <a:endParaRPr lang="da-DK"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Local</a:t>
            </a:r>
            <a:r>
              <a:rPr lang="da-DK" dirty="0" smtClean="0"/>
              <a:t> </a:t>
            </a:r>
            <a:r>
              <a:rPr lang="da-DK" dirty="0" err="1" smtClean="0"/>
              <a:t>disability</a:t>
            </a:r>
            <a:r>
              <a:rPr lang="da-DK" dirty="0" smtClean="0"/>
              <a:t> </a:t>
            </a:r>
            <a:r>
              <a:rPr lang="da-DK" dirty="0" err="1" smtClean="0"/>
              <a:t>counsils</a:t>
            </a:r>
            <a:endParaRPr lang="da-DK" dirty="0"/>
          </a:p>
        </p:txBody>
      </p:sp>
      <p:sp>
        <p:nvSpPr>
          <p:cNvPr id="3" name="Pladsholder til indhold 2"/>
          <p:cNvSpPr>
            <a:spLocks noGrp="1"/>
          </p:cNvSpPr>
          <p:nvPr>
            <p:ph idx="1"/>
          </p:nvPr>
        </p:nvSpPr>
        <p:spPr/>
        <p:txBody>
          <a:bodyPr/>
          <a:lstStyle/>
          <a:p>
            <a:r>
              <a:rPr lang="en-US" dirty="0" smtClean="0"/>
              <a:t>In 2007, it became compulsory for each municipality to establish a disability council. </a:t>
            </a:r>
          </a:p>
          <a:p>
            <a:pPr lvl="1"/>
            <a:r>
              <a:rPr lang="en-US" dirty="0" smtClean="0"/>
              <a:t>The local council appoints a disability council, which acts as adviser to the local council in disability policy matters </a:t>
            </a:r>
          </a:p>
          <a:p>
            <a:pPr lvl="1"/>
            <a:r>
              <a:rPr lang="en-US" dirty="0" smtClean="0"/>
              <a:t>The council is composed such that all members represent different groups of disabilities and different sectors in the municipality area.</a:t>
            </a:r>
          </a:p>
          <a:p>
            <a:endParaRPr lang="da-DK" dirty="0" smtClean="0"/>
          </a:p>
          <a:p>
            <a:endParaRPr lang="da-DK" dirty="0" smtClean="0"/>
          </a:p>
          <a:p>
            <a:r>
              <a:rPr lang="da-DK" dirty="0" err="1" smtClean="0"/>
              <a:t>Local</a:t>
            </a:r>
            <a:r>
              <a:rPr lang="da-DK" dirty="0" smtClean="0"/>
              <a:t> </a:t>
            </a:r>
            <a:r>
              <a:rPr lang="da-DK" dirty="0" err="1" smtClean="0"/>
              <a:t>disability</a:t>
            </a:r>
            <a:r>
              <a:rPr lang="da-DK" dirty="0" smtClean="0"/>
              <a:t> </a:t>
            </a:r>
            <a:r>
              <a:rPr lang="da-DK" dirty="0" err="1" smtClean="0"/>
              <a:t>policies</a:t>
            </a:r>
            <a:endParaRPr lang="da-DK" dirty="0" smtClean="0"/>
          </a:p>
          <a:p>
            <a:pPr lvl="1"/>
            <a:r>
              <a:rPr lang="da-DK" dirty="0" smtClean="0"/>
              <a:t>2010: 78 out of 98 had a </a:t>
            </a:r>
            <a:r>
              <a:rPr lang="da-DK" dirty="0" err="1" smtClean="0"/>
              <a:t>local</a:t>
            </a:r>
            <a:r>
              <a:rPr lang="da-DK" dirty="0" smtClean="0"/>
              <a:t> </a:t>
            </a:r>
            <a:r>
              <a:rPr lang="da-DK" dirty="0" err="1" smtClean="0"/>
              <a:t>disability</a:t>
            </a:r>
            <a:r>
              <a:rPr lang="da-DK" dirty="0" smtClean="0"/>
              <a:t> policy</a:t>
            </a:r>
          </a:p>
          <a:p>
            <a:pPr lvl="1"/>
            <a:r>
              <a:rPr lang="da-DK" dirty="0" smtClean="0"/>
              <a:t>From </a:t>
            </a:r>
            <a:r>
              <a:rPr lang="da-DK" dirty="0" err="1" smtClean="0"/>
              <a:t>convention</a:t>
            </a:r>
            <a:r>
              <a:rPr lang="da-DK" dirty="0" smtClean="0"/>
              <a:t> to </a:t>
            </a:r>
            <a:r>
              <a:rPr lang="da-DK" dirty="0" err="1" smtClean="0"/>
              <a:t>dibability</a:t>
            </a:r>
            <a:r>
              <a:rPr lang="da-DK" dirty="0" smtClean="0"/>
              <a:t> policy http://shop.socialstyrelsen.dk/products/fra-konvention-til-kommunal-handicappolitik</a:t>
            </a:r>
          </a:p>
          <a:p>
            <a:pPr lvl="1">
              <a:buNone/>
            </a:pPr>
            <a:r>
              <a:rPr lang="da-DK" dirty="0" smtClean="0"/>
              <a:t> </a:t>
            </a:r>
          </a:p>
          <a:p>
            <a:pPr lvl="1">
              <a:buNone/>
            </a:pPr>
            <a:endParaRPr lang="da-DK" dirty="0" smtClean="0"/>
          </a:p>
          <a:p>
            <a:pPr>
              <a:buNone/>
            </a:pPr>
            <a:endParaRPr lang="da-DK"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The </a:t>
            </a:r>
            <a:r>
              <a:rPr lang="da-DK" dirty="0" err="1" smtClean="0"/>
              <a:t>Counsil</a:t>
            </a:r>
            <a:r>
              <a:rPr lang="da-DK" dirty="0" smtClean="0"/>
              <a:t> for Social </a:t>
            </a:r>
            <a:r>
              <a:rPr lang="da-DK" dirty="0" err="1" smtClean="0"/>
              <a:t>marginalised</a:t>
            </a:r>
            <a:r>
              <a:rPr lang="da-DK" dirty="0" smtClean="0"/>
              <a:t> </a:t>
            </a:r>
            <a:r>
              <a:rPr lang="da-DK" dirty="0" err="1" smtClean="0"/>
              <a:t>People</a:t>
            </a:r>
            <a:r>
              <a:rPr lang="da-DK" dirty="0" smtClean="0"/>
              <a:t/>
            </a:r>
            <a:br>
              <a:rPr lang="da-DK" dirty="0" smtClean="0"/>
            </a:br>
            <a:endParaRPr lang="da-DK" dirty="0"/>
          </a:p>
        </p:txBody>
      </p:sp>
      <p:sp>
        <p:nvSpPr>
          <p:cNvPr id="3" name="Pladsholder til indhold 2"/>
          <p:cNvSpPr>
            <a:spLocks noGrp="1"/>
          </p:cNvSpPr>
          <p:nvPr>
            <p:ph idx="1"/>
          </p:nvPr>
        </p:nvSpPr>
        <p:spPr/>
        <p:txBody>
          <a:bodyPr/>
          <a:lstStyle/>
          <a:p>
            <a:pPr>
              <a:buNone/>
            </a:pPr>
            <a:r>
              <a:rPr lang="da-DK" dirty="0" smtClean="0"/>
              <a:t>The </a:t>
            </a:r>
            <a:r>
              <a:rPr lang="da-DK" dirty="0" err="1" smtClean="0"/>
              <a:t>Counsil</a:t>
            </a:r>
            <a:r>
              <a:rPr lang="da-DK" dirty="0" smtClean="0"/>
              <a:t> for Social </a:t>
            </a:r>
            <a:r>
              <a:rPr lang="da-DK" dirty="0" err="1" smtClean="0"/>
              <a:t>marginalised</a:t>
            </a:r>
            <a:r>
              <a:rPr lang="da-DK" dirty="0" smtClean="0"/>
              <a:t> </a:t>
            </a:r>
            <a:r>
              <a:rPr lang="da-DK" dirty="0" err="1" smtClean="0"/>
              <a:t>People</a:t>
            </a:r>
            <a:endParaRPr lang="da-DK" dirty="0" smtClean="0"/>
          </a:p>
          <a:p>
            <a:pPr lvl="1"/>
            <a:endParaRPr lang="da-DK" dirty="0" smtClean="0"/>
          </a:p>
          <a:p>
            <a:pPr lvl="1"/>
            <a:r>
              <a:rPr lang="da-DK" dirty="0" smtClean="0"/>
              <a:t>It</a:t>
            </a:r>
            <a:r>
              <a:rPr lang="en-US" dirty="0" smtClean="0"/>
              <a:t> is a Government-funded body</a:t>
            </a:r>
          </a:p>
          <a:p>
            <a:pPr lvl="1">
              <a:buNone/>
            </a:pPr>
            <a:endParaRPr lang="en-US" dirty="0" smtClean="0"/>
          </a:p>
          <a:p>
            <a:pPr lvl="1"/>
            <a:r>
              <a:rPr lang="en-US" dirty="0" smtClean="0"/>
              <a:t>The Chairman and the members are personally appointed by the Minister for Social Affairs and Integration.</a:t>
            </a:r>
          </a:p>
          <a:p>
            <a:pPr lvl="1"/>
            <a:endParaRPr lang="en-US" dirty="0" smtClean="0"/>
          </a:p>
          <a:p>
            <a:pPr lvl="1"/>
            <a:r>
              <a:rPr lang="en-US" dirty="0" smtClean="0"/>
              <a:t> The representatives are from NGO´s and other people working with social </a:t>
            </a:r>
            <a:r>
              <a:rPr lang="en-US" dirty="0" err="1" smtClean="0"/>
              <a:t>marginalised</a:t>
            </a:r>
            <a:r>
              <a:rPr lang="en-US" dirty="0" smtClean="0"/>
              <a:t> people in Denmark (5 representatives) and different </a:t>
            </a:r>
            <a:r>
              <a:rPr lang="en-US" dirty="0" err="1" smtClean="0"/>
              <a:t>organisations</a:t>
            </a:r>
            <a:r>
              <a:rPr lang="en-US" dirty="0" smtClean="0"/>
              <a:t> and institutions in society</a:t>
            </a:r>
          </a:p>
          <a:p>
            <a:pPr lvl="1"/>
            <a:r>
              <a:rPr lang="en-US" dirty="0" smtClean="0"/>
              <a:t>The Council’s tasks are to monitor the situation of socially </a:t>
            </a:r>
            <a:r>
              <a:rPr lang="en-US" dirty="0" err="1" smtClean="0"/>
              <a:t>marginalised</a:t>
            </a:r>
            <a:r>
              <a:rPr lang="en-US" dirty="0" smtClean="0"/>
              <a:t> people who suffers from </a:t>
            </a:r>
            <a:r>
              <a:rPr lang="da-DK" dirty="0" err="1" smtClean="0"/>
              <a:t>psychiatric</a:t>
            </a:r>
            <a:r>
              <a:rPr lang="da-DK" dirty="0" smtClean="0"/>
              <a:t> </a:t>
            </a:r>
            <a:r>
              <a:rPr lang="da-DK" dirty="0" err="1" smtClean="0"/>
              <a:t>disorder</a:t>
            </a:r>
            <a:r>
              <a:rPr lang="da-DK" dirty="0" smtClean="0"/>
              <a:t>, drug </a:t>
            </a:r>
            <a:r>
              <a:rPr lang="da-DK" dirty="0" err="1" smtClean="0"/>
              <a:t>abuse</a:t>
            </a:r>
            <a:r>
              <a:rPr lang="da-DK" dirty="0" smtClean="0"/>
              <a:t>, </a:t>
            </a:r>
            <a:r>
              <a:rPr lang="da-DK" dirty="0" err="1" smtClean="0"/>
              <a:t>alcohol</a:t>
            </a:r>
            <a:r>
              <a:rPr lang="da-DK" dirty="0" smtClean="0"/>
              <a:t> </a:t>
            </a:r>
            <a:r>
              <a:rPr lang="da-DK" dirty="0" err="1" smtClean="0"/>
              <a:t>abuse</a:t>
            </a:r>
            <a:r>
              <a:rPr lang="da-DK" dirty="0" smtClean="0"/>
              <a:t>, </a:t>
            </a:r>
            <a:r>
              <a:rPr lang="da-DK" dirty="0" err="1" smtClean="0"/>
              <a:t>prostitution,homelessness</a:t>
            </a:r>
            <a:r>
              <a:rPr lang="da-DK" dirty="0" smtClean="0"/>
              <a:t>.</a:t>
            </a:r>
            <a:endParaRPr lang="en-US" dirty="0" smtClean="0"/>
          </a:p>
          <a:p>
            <a:pPr lvl="1"/>
            <a:endParaRPr lang="en-US" dirty="0" smtClean="0"/>
          </a:p>
          <a:p>
            <a:pPr lvl="1"/>
            <a:endParaRPr lang="en-US" dirty="0" smtClean="0"/>
          </a:p>
          <a:p>
            <a:pPr lvl="1"/>
            <a:endParaRPr lang="en-US" dirty="0" smtClean="0"/>
          </a:p>
          <a:p>
            <a:pPr lvl="1"/>
            <a:endParaRPr lang="da-DK"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dirty="0"/>
          </a:p>
        </p:txBody>
      </p:sp>
      <p:sp>
        <p:nvSpPr>
          <p:cNvPr id="3" name="Pladsholder til indhold 2"/>
          <p:cNvSpPr>
            <a:spLocks noGrp="1"/>
          </p:cNvSpPr>
          <p:nvPr>
            <p:ph idx="1"/>
          </p:nvPr>
        </p:nvSpPr>
        <p:spPr>
          <a:xfrm>
            <a:off x="529670" y="1884430"/>
            <a:ext cx="3893127" cy="3992563"/>
          </a:xfrm>
        </p:spPr>
        <p:txBody>
          <a:bodyPr/>
          <a:lstStyle/>
          <a:p>
            <a:pPr>
              <a:buNone/>
            </a:pPr>
            <a:r>
              <a:rPr lang="en-US" sz="2000" dirty="0" smtClean="0"/>
              <a:t>Never take pride from a man !!</a:t>
            </a:r>
            <a:endParaRPr lang="da-DK" sz="2000" i="1" dirty="0" smtClean="0">
              <a:cs typeface="Arial" pitchFamily="34" charset="0"/>
            </a:endParaRPr>
          </a:p>
          <a:p>
            <a:pPr>
              <a:buNone/>
            </a:pPr>
            <a:endParaRPr lang="da-DK" sz="2000" i="1" dirty="0" smtClean="0">
              <a:cs typeface="Arial" pitchFamily="34" charset="0"/>
            </a:endParaRPr>
          </a:p>
          <a:p>
            <a:pPr>
              <a:buNone/>
            </a:pPr>
            <a:endParaRPr lang="da-DK" sz="2000" i="1" dirty="0" smtClean="0">
              <a:cs typeface="Arial" pitchFamily="34" charset="0"/>
            </a:endParaRPr>
          </a:p>
        </p:txBody>
      </p:sp>
      <p:pic>
        <p:nvPicPr>
          <p:cNvPr id="4" name="Picture 2" descr="C:\Users\ikj.KONCERN\Desktop\download.jpg"/>
          <p:cNvPicPr>
            <a:picLocks noChangeAspect="1" noChangeArrowheads="1"/>
          </p:cNvPicPr>
          <p:nvPr/>
        </p:nvPicPr>
        <p:blipFill>
          <a:blip r:embed="rId3"/>
          <a:srcRect/>
          <a:stretch>
            <a:fillRect/>
          </a:stretch>
        </p:blipFill>
        <p:spPr bwMode="auto">
          <a:xfrm>
            <a:off x="6844145" y="1751428"/>
            <a:ext cx="1970377" cy="2086282"/>
          </a:xfrm>
          <a:prstGeom prst="rect">
            <a:avLst/>
          </a:prstGeom>
          <a:noFill/>
          <a:ln w="9525">
            <a:solidFill>
              <a:schemeClr val="bg1"/>
            </a:solidFill>
            <a:miter lim="800000"/>
            <a:headEnd/>
            <a:tailEnd/>
          </a:ln>
        </p:spPr>
      </p:pic>
      <p:sp>
        <p:nvSpPr>
          <p:cNvPr id="5" name="Rektangel 4"/>
          <p:cNvSpPr/>
          <p:nvPr/>
        </p:nvSpPr>
        <p:spPr>
          <a:xfrm rot="10800000" flipH="1" flipV="1">
            <a:off x="6830291" y="3768483"/>
            <a:ext cx="1939636" cy="1200329"/>
          </a:xfrm>
          <a:prstGeom prst="rect">
            <a:avLst/>
          </a:prstGeom>
        </p:spPr>
        <p:txBody>
          <a:bodyPr wrap="square">
            <a:spAutoFit/>
          </a:bodyPr>
          <a:lstStyle/>
          <a:p>
            <a:pPr>
              <a:buNone/>
            </a:pPr>
            <a:endParaRPr lang="da-DK" i="1" dirty="0" smtClean="0">
              <a:cs typeface="Arial" pitchFamily="34" charset="0"/>
            </a:endParaRPr>
          </a:p>
          <a:p>
            <a:pPr>
              <a:buNone/>
            </a:pPr>
            <a:endParaRPr lang="da-DK" i="1" dirty="0" smtClean="0">
              <a:cs typeface="Arial" pitchFamily="34" charset="0"/>
            </a:endParaRPr>
          </a:p>
          <a:p>
            <a:pPr>
              <a:buNone/>
            </a:pPr>
            <a:r>
              <a:rPr lang="da-DK" i="1" dirty="0" smtClean="0">
                <a:cs typeface="Arial" pitchFamily="34" charset="0"/>
              </a:rPr>
              <a:t>Karen Blixen, dansk forfatter</a:t>
            </a:r>
            <a:endParaRPr lang="da-DK" i="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DASW´s</a:t>
            </a:r>
            <a:r>
              <a:rPr lang="da-DK" dirty="0" smtClean="0"/>
              <a:t>  Professions </a:t>
            </a:r>
            <a:r>
              <a:rPr lang="da-DK" dirty="0" err="1" smtClean="0"/>
              <a:t>Ethics</a:t>
            </a:r>
            <a:endParaRPr lang="da-DK" dirty="0"/>
          </a:p>
        </p:txBody>
      </p:sp>
      <p:sp>
        <p:nvSpPr>
          <p:cNvPr id="3" name="Pladsholder til indhold 2"/>
          <p:cNvSpPr>
            <a:spLocks noGrp="1"/>
          </p:cNvSpPr>
          <p:nvPr>
            <p:ph idx="1"/>
          </p:nvPr>
        </p:nvSpPr>
        <p:spPr/>
        <p:txBody>
          <a:bodyPr/>
          <a:lstStyle/>
          <a:p>
            <a:r>
              <a:rPr lang="en-US" dirty="0" smtClean="0"/>
              <a:t>Danish Association of Social Workers focus on the core values of social work and give the individual social worker opportunity to take the discussion at work about the work you performs.</a:t>
            </a:r>
          </a:p>
          <a:p>
            <a:endParaRPr lang="en-US" dirty="0" smtClean="0"/>
          </a:p>
          <a:p>
            <a:r>
              <a:rPr lang="en-US" dirty="0" smtClean="0"/>
              <a:t>The discussion of ethics must be taken, because we as a profession is to make decisions in other people's lives. People who are completely dependent on these decisions are right for them. Therefore, it is important that the individual social worker gives himself the opportunity to discuss and reflect on ethics in its daily work.</a:t>
            </a:r>
            <a:endParaRPr lang="da-DK"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800" dirty="0" err="1" smtClean="0"/>
              <a:t>Purpose</a:t>
            </a:r>
            <a:r>
              <a:rPr lang="da-DK" sz="2800" dirty="0" smtClean="0"/>
              <a:t> of professionel </a:t>
            </a:r>
            <a:r>
              <a:rPr lang="da-DK" sz="2800" dirty="0" err="1" smtClean="0"/>
              <a:t>ethics</a:t>
            </a:r>
            <a:endParaRPr lang="da-DK" sz="2800" dirty="0"/>
          </a:p>
        </p:txBody>
      </p:sp>
      <p:sp>
        <p:nvSpPr>
          <p:cNvPr id="3" name="Pladsholder til indhold 2"/>
          <p:cNvSpPr>
            <a:spLocks noGrp="1"/>
          </p:cNvSpPr>
          <p:nvPr>
            <p:ph idx="1"/>
          </p:nvPr>
        </p:nvSpPr>
        <p:spPr/>
        <p:txBody>
          <a:bodyPr/>
          <a:lstStyle/>
          <a:p>
            <a:r>
              <a:rPr lang="en-US" sz="2000" dirty="0" smtClean="0"/>
              <a:t>The purpose of professional ethics is that:</a:t>
            </a:r>
          </a:p>
          <a:p>
            <a:endParaRPr lang="en-US" sz="2000" dirty="0" smtClean="0"/>
          </a:p>
          <a:p>
            <a:r>
              <a:rPr lang="en-US" sz="2000" dirty="0" smtClean="0"/>
              <a:t>determine that an ethical consciousness is a fundamental part of social workers professional practice.</a:t>
            </a:r>
          </a:p>
          <a:p>
            <a:r>
              <a:rPr lang="en-US" sz="2000" dirty="0" smtClean="0"/>
              <a:t>clarify the ethical guidelines </a:t>
            </a:r>
            <a:r>
              <a:rPr lang="da-DK" sz="2000" dirty="0" err="1" smtClean="0"/>
              <a:t>which</a:t>
            </a:r>
            <a:r>
              <a:rPr lang="da-DK" sz="2000" dirty="0" smtClean="0"/>
              <a:t> </a:t>
            </a:r>
            <a:r>
              <a:rPr lang="da-DK" sz="2000" dirty="0" err="1" smtClean="0"/>
              <a:t>are</a:t>
            </a:r>
            <a:r>
              <a:rPr lang="da-DK" sz="2000" dirty="0" smtClean="0"/>
              <a:t> a </a:t>
            </a:r>
            <a:r>
              <a:rPr lang="da-DK" sz="2000" dirty="0" err="1" smtClean="0"/>
              <a:t>precondition</a:t>
            </a:r>
            <a:r>
              <a:rPr lang="da-DK" sz="2000" dirty="0" smtClean="0"/>
              <a:t> for</a:t>
            </a:r>
            <a:r>
              <a:rPr lang="en-US" sz="2000" dirty="0" smtClean="0"/>
              <a:t> for good social counseling.</a:t>
            </a:r>
          </a:p>
          <a:p>
            <a:r>
              <a:rPr lang="en-US" sz="2000" dirty="0" smtClean="0"/>
              <a:t>reinforce the social worker identity and the individual social worker status</a:t>
            </a:r>
            <a:br>
              <a:rPr lang="en-US" sz="2000" dirty="0" smtClean="0"/>
            </a:br>
            <a:r>
              <a:rPr lang="en-US" sz="2000" dirty="0" smtClean="0"/>
              <a:t>as a profession carries. </a:t>
            </a:r>
          </a:p>
          <a:p>
            <a:r>
              <a:rPr lang="en-US" sz="2000" dirty="0" smtClean="0"/>
              <a:t>ensure the quality of the social worker's professional</a:t>
            </a:r>
            <a:br>
              <a:rPr lang="en-US" sz="2000" dirty="0" smtClean="0"/>
            </a:br>
            <a:r>
              <a:rPr lang="en-US" sz="2000" dirty="0" smtClean="0"/>
              <a:t>services.</a:t>
            </a:r>
            <a:endParaRPr lang="da-DK" sz="20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800" dirty="0" err="1" smtClean="0"/>
              <a:t>Structure</a:t>
            </a:r>
            <a:endParaRPr lang="da-DK" sz="2800" dirty="0"/>
          </a:p>
        </p:txBody>
      </p:sp>
      <p:sp>
        <p:nvSpPr>
          <p:cNvPr id="3" name="Pladsholder til indhold 2"/>
          <p:cNvSpPr>
            <a:spLocks noGrp="1"/>
          </p:cNvSpPr>
          <p:nvPr>
            <p:ph idx="1"/>
          </p:nvPr>
        </p:nvSpPr>
        <p:spPr/>
        <p:txBody>
          <a:bodyPr/>
          <a:lstStyle/>
          <a:p>
            <a:r>
              <a:rPr lang="en-US" sz="2000" b="1" dirty="0" smtClean="0"/>
              <a:t>Profession Ethics consists of three layers:</a:t>
            </a:r>
            <a:br>
              <a:rPr lang="en-US" sz="2000" b="1" dirty="0" smtClean="0"/>
            </a:br>
            <a:endParaRPr lang="en-US" sz="2000" b="1" dirty="0" smtClean="0"/>
          </a:p>
          <a:p>
            <a:r>
              <a:rPr lang="en-US" b="1" dirty="0" smtClean="0"/>
              <a:t>Basic values:</a:t>
            </a:r>
            <a:endParaRPr lang="en-US" dirty="0" smtClean="0"/>
          </a:p>
          <a:p>
            <a:r>
              <a:rPr lang="en-US" dirty="0" smtClean="0"/>
              <a:t>The top layer is the fundamental values such as the individual's dignity</a:t>
            </a:r>
            <a:br>
              <a:rPr lang="en-US" dirty="0" smtClean="0"/>
            </a:br>
            <a:r>
              <a:rPr lang="en-US" dirty="0" smtClean="0"/>
              <a:t>and social justice.</a:t>
            </a:r>
          </a:p>
          <a:p>
            <a:r>
              <a:rPr lang="da-DK" b="1" dirty="0" smtClean="0"/>
              <a:t>Derivative </a:t>
            </a:r>
            <a:r>
              <a:rPr lang="da-DK" b="1" dirty="0" err="1" smtClean="0"/>
              <a:t>principles</a:t>
            </a:r>
            <a:r>
              <a:rPr lang="en-US" dirty="0" smtClean="0"/>
              <a:t>:</a:t>
            </a:r>
            <a:br>
              <a:rPr lang="en-US" dirty="0" smtClean="0"/>
            </a:br>
            <a:r>
              <a:rPr lang="en-US" dirty="0" smtClean="0"/>
              <a:t>The intermediate layer is the derived principles based on the upper layer. It is </a:t>
            </a:r>
            <a:r>
              <a:rPr lang="da-DK" dirty="0" smtClean="0"/>
              <a:t>for </a:t>
            </a:r>
            <a:r>
              <a:rPr lang="da-DK" dirty="0" err="1" smtClean="0"/>
              <a:t>example</a:t>
            </a:r>
            <a:r>
              <a:rPr lang="en-US" dirty="0" smtClean="0"/>
              <a:t> respect for the individual rights and integrity. </a:t>
            </a:r>
          </a:p>
          <a:p>
            <a:r>
              <a:rPr lang="da-DK" b="1" dirty="0" err="1" smtClean="0"/>
              <a:t>Practice</a:t>
            </a:r>
            <a:r>
              <a:rPr lang="da-DK" b="1" dirty="0" smtClean="0"/>
              <a:t> Standards</a:t>
            </a:r>
            <a:r>
              <a:rPr lang="en-US" dirty="0" smtClean="0"/>
              <a:t>:</a:t>
            </a:r>
          </a:p>
          <a:p>
            <a:r>
              <a:rPr lang="en-US" dirty="0" smtClean="0"/>
              <a:t>The bottom layer leads the two more high-flying layer directly under the</a:t>
            </a:r>
            <a:br>
              <a:rPr lang="en-US" dirty="0" smtClean="0"/>
            </a:br>
            <a:r>
              <a:rPr lang="en-US" dirty="0" smtClean="0"/>
              <a:t>concrete. It is a further series of standard practice, requiring social worker</a:t>
            </a:r>
            <a:br>
              <a:rPr lang="en-US" dirty="0" smtClean="0"/>
            </a:br>
            <a:r>
              <a:rPr lang="en-US" dirty="0" smtClean="0"/>
              <a:t>to act in a certain manner </a:t>
            </a:r>
            <a:r>
              <a:rPr lang="da-DK" dirty="0" smtClean="0"/>
              <a:t>for </a:t>
            </a:r>
            <a:r>
              <a:rPr lang="da-DK" dirty="0" err="1" smtClean="0"/>
              <a:t>example</a:t>
            </a:r>
            <a:r>
              <a:rPr lang="en-US" dirty="0" smtClean="0"/>
              <a:t> comply with promises, agreements and confidentiality.</a:t>
            </a:r>
            <a:endParaRPr lang="da-DK"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800" dirty="0" smtClean="0"/>
              <a:t>The four professional</a:t>
            </a:r>
            <a:br>
              <a:rPr lang="en-US" sz="2800" dirty="0" smtClean="0"/>
            </a:br>
            <a:r>
              <a:rPr lang="en-US" sz="2800" dirty="0" smtClean="0"/>
              <a:t>basic values</a:t>
            </a:r>
            <a:endParaRPr lang="da-DK" sz="2800" dirty="0"/>
          </a:p>
        </p:txBody>
      </p:sp>
      <p:sp>
        <p:nvSpPr>
          <p:cNvPr id="3" name="Pladsholder til indhold 2"/>
          <p:cNvSpPr>
            <a:spLocks noGrp="1"/>
          </p:cNvSpPr>
          <p:nvPr>
            <p:ph idx="1"/>
          </p:nvPr>
        </p:nvSpPr>
        <p:spPr/>
        <p:txBody>
          <a:bodyPr/>
          <a:lstStyle/>
          <a:p>
            <a:r>
              <a:rPr lang="en-US" sz="3200" dirty="0" smtClean="0"/>
              <a:t>Social advisers' professional practice based on four values:</a:t>
            </a:r>
          </a:p>
          <a:p>
            <a:pPr>
              <a:buNone/>
            </a:pPr>
            <a:endParaRPr lang="en-US" sz="3200" dirty="0" smtClean="0"/>
          </a:p>
          <a:p>
            <a:r>
              <a:rPr lang="en-US" sz="3200" dirty="0" smtClean="0"/>
              <a:t>The individual's dignity</a:t>
            </a:r>
          </a:p>
          <a:p>
            <a:r>
              <a:rPr lang="en-US" sz="3200" dirty="0" smtClean="0"/>
              <a:t>Social justice</a:t>
            </a:r>
          </a:p>
          <a:p>
            <a:r>
              <a:rPr lang="en-US" sz="3200" dirty="0" smtClean="0"/>
              <a:t>Professional integrity</a:t>
            </a:r>
          </a:p>
          <a:p>
            <a:r>
              <a:rPr lang="en-US" sz="3200" dirty="0" smtClean="0"/>
              <a:t>Human responsibility</a:t>
            </a:r>
            <a:endParaRPr lang="da-DK" sz="32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 True assistance Fine Art ”</a:t>
            </a:r>
            <a:endParaRPr lang="da-DK" dirty="0"/>
          </a:p>
        </p:txBody>
      </p:sp>
      <p:sp>
        <p:nvSpPr>
          <p:cNvPr id="3" name="Pladsholder til indhold 2"/>
          <p:cNvSpPr>
            <a:spLocks noGrp="1"/>
          </p:cNvSpPr>
          <p:nvPr>
            <p:ph idx="1"/>
          </p:nvPr>
        </p:nvSpPr>
        <p:spPr>
          <a:xfrm>
            <a:off x="457200" y="1655618"/>
            <a:ext cx="5957455" cy="4551218"/>
          </a:xfrm>
        </p:spPr>
        <p:txBody>
          <a:bodyPr/>
          <a:lstStyle/>
          <a:p>
            <a:pPr>
              <a:buNone/>
            </a:pPr>
            <a:r>
              <a:rPr lang="en-US" sz="1600" i="1" dirty="0" smtClean="0"/>
              <a:t>That one, if it is truly to succeed one to lead a person to a particular place, first and foremost take care to find him where he is and begin there.</a:t>
            </a:r>
            <a:br>
              <a:rPr lang="en-US" sz="1600" i="1" dirty="0" smtClean="0"/>
            </a:br>
            <a:r>
              <a:rPr lang="en-US" sz="1600" i="1" dirty="0" smtClean="0"/>
              <a:t>This is the secret of the art of helping.</a:t>
            </a:r>
            <a:br>
              <a:rPr lang="en-US" sz="1600" i="1" dirty="0" smtClean="0"/>
            </a:br>
            <a:r>
              <a:rPr lang="en-US" sz="1600" i="1" dirty="0" smtClean="0"/>
              <a:t>Anyone who can not, he is even in a delusion when he believes it can help someone else.</a:t>
            </a:r>
            <a:br>
              <a:rPr lang="en-US" sz="1600" i="1" dirty="0" smtClean="0"/>
            </a:br>
            <a:r>
              <a:rPr lang="en-US" sz="1600" i="1" dirty="0" smtClean="0"/>
              <a:t>For truly help someone else, I must be able to understand more than he - but certainly first and foremost understand what he understands. If I do not do it, so help my more-understanding him not at all. Will I still make my More understanding right, then it is because I am vain or proud, I saw the reason instead of benefiting him rather will be admired by him. But all true assistance begins with a hazing</a:t>
            </a:r>
            <a:endParaRPr lang="da-DK" sz="1600" i="1" dirty="0" smtClean="0"/>
          </a:p>
          <a:p>
            <a:pPr>
              <a:buNone/>
            </a:pPr>
            <a:endParaRPr lang="da-DK" i="1" dirty="0" smtClean="0"/>
          </a:p>
          <a:p>
            <a:pPr>
              <a:buNone/>
            </a:pPr>
            <a:endParaRPr lang="da-DK" i="1" dirty="0" smtClean="0"/>
          </a:p>
          <a:p>
            <a:pPr>
              <a:buNone/>
            </a:pPr>
            <a:endParaRPr lang="da-DK" dirty="0"/>
          </a:p>
        </p:txBody>
      </p:sp>
      <p:pic>
        <p:nvPicPr>
          <p:cNvPr id="4" name="Picture 2" descr="C:\Users\ikj.KONCERN\Desktop\i285697114249427194._szw530h275_.jpg"/>
          <p:cNvPicPr>
            <a:picLocks noChangeAspect="1" noChangeArrowheads="1"/>
          </p:cNvPicPr>
          <p:nvPr/>
        </p:nvPicPr>
        <p:blipFill>
          <a:blip r:embed="rId3"/>
          <a:srcRect/>
          <a:stretch>
            <a:fillRect/>
          </a:stretch>
        </p:blipFill>
        <p:spPr bwMode="auto">
          <a:xfrm>
            <a:off x="7404105" y="2111952"/>
            <a:ext cx="1350235" cy="2002848"/>
          </a:xfrm>
          <a:prstGeom prst="rect">
            <a:avLst/>
          </a:prstGeom>
          <a:noFill/>
          <a:ln w="9525">
            <a:solidFill>
              <a:schemeClr val="bg1"/>
            </a:solidFill>
            <a:miter lim="800000"/>
            <a:headEnd/>
            <a:tailEnd/>
          </a:ln>
        </p:spPr>
      </p:pic>
      <p:sp>
        <p:nvSpPr>
          <p:cNvPr id="6" name="Rektangel 5"/>
          <p:cNvSpPr/>
          <p:nvPr/>
        </p:nvSpPr>
        <p:spPr>
          <a:xfrm rot="10800000" flipV="1">
            <a:off x="7343611" y="4310931"/>
            <a:ext cx="1579417" cy="920934"/>
          </a:xfrm>
          <a:prstGeom prst="rect">
            <a:avLst/>
          </a:prstGeom>
        </p:spPr>
        <p:txBody>
          <a:bodyPr wrap="square">
            <a:spAutoFit/>
          </a:bodyPr>
          <a:lstStyle/>
          <a:p>
            <a:pPr>
              <a:buNone/>
            </a:pPr>
            <a:r>
              <a:rPr lang="da-DK" i="1" dirty="0" smtClean="0"/>
              <a:t>Søren Kierkegaard, dansk filosof</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800" dirty="0" smtClean="0"/>
              <a:t>The </a:t>
            </a:r>
            <a:r>
              <a:rPr lang="da-DK" sz="2800" dirty="0" err="1" smtClean="0"/>
              <a:t>individual's</a:t>
            </a:r>
            <a:r>
              <a:rPr lang="da-DK" sz="2800" dirty="0" smtClean="0"/>
              <a:t> </a:t>
            </a:r>
            <a:r>
              <a:rPr lang="da-DK" sz="2800" dirty="0" err="1" smtClean="0"/>
              <a:t>dignity</a:t>
            </a:r>
            <a:r>
              <a:rPr lang="da-DK" dirty="0" smtClean="0"/>
              <a:t/>
            </a:r>
            <a:br>
              <a:rPr lang="da-DK" dirty="0" smtClean="0"/>
            </a:br>
            <a:endParaRPr lang="da-DK" dirty="0"/>
          </a:p>
        </p:txBody>
      </p:sp>
      <p:sp>
        <p:nvSpPr>
          <p:cNvPr id="3" name="Pladsholder til indhold 2"/>
          <p:cNvSpPr>
            <a:spLocks noGrp="1"/>
          </p:cNvSpPr>
          <p:nvPr>
            <p:ph idx="1"/>
          </p:nvPr>
        </p:nvSpPr>
        <p:spPr/>
        <p:txBody>
          <a:bodyPr/>
          <a:lstStyle/>
          <a:p>
            <a:r>
              <a:rPr lang="en-US" sz="3200" dirty="0" smtClean="0"/>
              <a:t>Each human being contains value -</a:t>
            </a:r>
            <a:br>
              <a:rPr lang="en-US" sz="3200" dirty="0" smtClean="0"/>
            </a:br>
            <a:r>
              <a:rPr lang="en-US" sz="3200" dirty="0" smtClean="0"/>
              <a:t>regardless of individual abilities, contributions to social life and behavior. </a:t>
            </a:r>
          </a:p>
          <a:p>
            <a:r>
              <a:rPr lang="en-US" sz="3200" dirty="0" smtClean="0"/>
              <a:t>And all people are equally valuable and worthy as individuals.</a:t>
            </a:r>
            <a:endParaRPr lang="da-DK" sz="32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800" dirty="0" smtClean="0"/>
              <a:t>Social justice</a:t>
            </a:r>
            <a:br>
              <a:rPr lang="en-US" sz="2800" dirty="0" smtClean="0"/>
            </a:br>
            <a:endParaRPr lang="da-DK" sz="2800" dirty="0"/>
          </a:p>
        </p:txBody>
      </p:sp>
      <p:sp>
        <p:nvSpPr>
          <p:cNvPr id="3" name="Pladsholder til indhold 2"/>
          <p:cNvSpPr>
            <a:spLocks noGrp="1"/>
          </p:cNvSpPr>
          <p:nvPr>
            <p:ph idx="1"/>
          </p:nvPr>
        </p:nvSpPr>
        <p:spPr/>
        <p:txBody>
          <a:bodyPr/>
          <a:lstStyle/>
          <a:p>
            <a:r>
              <a:rPr lang="en-US" sz="3200" dirty="0" smtClean="0"/>
              <a:t>the social worker has through its profession  a special responsibility to promote social justice, both in relation to society as a whole and in relation to the individual citizen</a:t>
            </a:r>
            <a:endParaRPr lang="da-DK" sz="32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2800" dirty="0" smtClean="0"/>
              <a:t>Professional </a:t>
            </a:r>
            <a:r>
              <a:rPr lang="da-DK" sz="2800" dirty="0" err="1" smtClean="0"/>
              <a:t>integrity</a:t>
            </a:r>
            <a:endParaRPr lang="da-DK" sz="2800" dirty="0"/>
          </a:p>
        </p:txBody>
      </p:sp>
      <p:sp>
        <p:nvSpPr>
          <p:cNvPr id="3" name="Pladsholder til indhold 2"/>
          <p:cNvSpPr>
            <a:spLocks noGrp="1"/>
          </p:cNvSpPr>
          <p:nvPr>
            <p:ph idx="1"/>
          </p:nvPr>
        </p:nvSpPr>
        <p:spPr/>
        <p:txBody>
          <a:bodyPr/>
          <a:lstStyle/>
          <a:p>
            <a:r>
              <a:rPr lang="en-US" sz="3200" dirty="0" smtClean="0"/>
              <a:t>The quality of the social worker's work</a:t>
            </a:r>
            <a:br>
              <a:rPr lang="en-US" sz="3200" dirty="0" smtClean="0"/>
            </a:br>
            <a:r>
              <a:rPr lang="en-US" sz="3200" dirty="0" smtClean="0"/>
              <a:t>depends on the individual professional</a:t>
            </a:r>
            <a:br>
              <a:rPr lang="en-US" sz="3200" dirty="0" smtClean="0"/>
            </a:br>
            <a:r>
              <a:rPr lang="en-US" sz="3200" dirty="0" smtClean="0"/>
              <a:t>integrity, which involves the ability to</a:t>
            </a:r>
            <a:br>
              <a:rPr lang="en-US" sz="3200" dirty="0" smtClean="0"/>
            </a:br>
            <a:r>
              <a:rPr lang="en-US" sz="3200" dirty="0" smtClean="0"/>
              <a:t>act independently, honestly and in accordance with its ethical principles</a:t>
            </a:r>
            <a:endParaRPr lang="da-DK" sz="32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2800" dirty="0" smtClean="0"/>
              <a:t>Human responsibility</a:t>
            </a:r>
            <a:r>
              <a:rPr lang="da-DK" dirty="0" smtClean="0"/>
              <a:t/>
            </a:r>
            <a:br>
              <a:rPr lang="da-DK" dirty="0" smtClean="0"/>
            </a:br>
            <a:endParaRPr lang="da-DK" dirty="0"/>
          </a:p>
        </p:txBody>
      </p:sp>
      <p:sp>
        <p:nvSpPr>
          <p:cNvPr id="3" name="Pladsholder til indhold 2"/>
          <p:cNvSpPr>
            <a:spLocks noGrp="1"/>
          </p:cNvSpPr>
          <p:nvPr>
            <p:ph idx="1"/>
          </p:nvPr>
        </p:nvSpPr>
        <p:spPr/>
        <p:txBody>
          <a:bodyPr/>
          <a:lstStyle/>
          <a:p>
            <a:r>
              <a:rPr lang="en-US" sz="3200" dirty="0" smtClean="0"/>
              <a:t>The social worker has through his professional</a:t>
            </a:r>
            <a:br>
              <a:rPr lang="en-US" sz="3200" dirty="0" smtClean="0"/>
            </a:br>
            <a:r>
              <a:rPr lang="en-US" sz="3200" dirty="0" smtClean="0"/>
              <a:t>competence and its contact with</a:t>
            </a:r>
            <a:br>
              <a:rPr lang="en-US" sz="3200" dirty="0" smtClean="0"/>
            </a:br>
            <a:r>
              <a:rPr lang="en-US" sz="3200" dirty="0" smtClean="0"/>
              <a:t>exposed and vulnerable groups a special</a:t>
            </a:r>
            <a:br>
              <a:rPr lang="en-US" sz="3200" dirty="0" smtClean="0"/>
            </a:br>
            <a:r>
              <a:rPr lang="en-US" sz="3200" dirty="0" smtClean="0"/>
              <a:t>responsibility for caring and prevention,</a:t>
            </a:r>
            <a:br>
              <a:rPr lang="en-US" sz="3200" dirty="0" smtClean="0"/>
            </a:br>
            <a:r>
              <a:rPr lang="en-US" sz="3200" dirty="0" smtClean="0"/>
              <a:t>prevent and alleviate the citizen suffering</a:t>
            </a:r>
            <a:br>
              <a:rPr lang="en-US" sz="3200" dirty="0" smtClean="0"/>
            </a:br>
            <a:r>
              <a:rPr lang="en-US" sz="3200" dirty="0" smtClean="0"/>
              <a:t>social deprivation.</a:t>
            </a:r>
            <a:endParaRPr lang="da-DK" sz="32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How</a:t>
            </a:r>
            <a:r>
              <a:rPr lang="da-DK" dirty="0" smtClean="0"/>
              <a:t> to </a:t>
            </a:r>
            <a:r>
              <a:rPr lang="da-DK" dirty="0" err="1" smtClean="0"/>
              <a:t>work</a:t>
            </a:r>
            <a:r>
              <a:rPr lang="da-DK" dirty="0" smtClean="0"/>
              <a:t> </a:t>
            </a:r>
            <a:r>
              <a:rPr lang="da-DK" dirty="0" err="1" smtClean="0"/>
              <a:t>with</a:t>
            </a:r>
            <a:r>
              <a:rPr lang="da-DK" dirty="0" smtClean="0"/>
              <a:t> </a:t>
            </a:r>
            <a:r>
              <a:rPr lang="da-DK" dirty="0" err="1" smtClean="0"/>
              <a:t>ethical</a:t>
            </a:r>
            <a:r>
              <a:rPr lang="da-DK" dirty="0" smtClean="0"/>
              <a:t> dilemmas</a:t>
            </a:r>
            <a:endParaRPr lang="da-DK" dirty="0"/>
          </a:p>
        </p:txBody>
      </p:sp>
      <p:sp>
        <p:nvSpPr>
          <p:cNvPr id="3" name="Pladsholder til indhold 2"/>
          <p:cNvSpPr>
            <a:spLocks noGrp="1"/>
          </p:cNvSpPr>
          <p:nvPr>
            <p:ph idx="1"/>
          </p:nvPr>
        </p:nvSpPr>
        <p:spPr/>
        <p:txBody>
          <a:bodyPr/>
          <a:lstStyle/>
          <a:p>
            <a:r>
              <a:rPr lang="en-US" dirty="0" smtClean="0"/>
              <a:t>1. Think through problem relating to the Profession Ethics</a:t>
            </a:r>
            <a:br>
              <a:rPr lang="en-US" dirty="0" smtClean="0"/>
            </a:br>
            <a:r>
              <a:rPr lang="en-US" dirty="0" smtClean="0"/>
              <a:t>values compared to those in the specific situation or case.</a:t>
            </a:r>
          </a:p>
          <a:p>
            <a:pPr>
              <a:buNone/>
            </a:pPr>
            <a:r>
              <a:rPr lang="en-US" dirty="0" smtClean="0"/>
              <a:t/>
            </a:r>
            <a:br>
              <a:rPr lang="en-US" dirty="0" smtClean="0"/>
            </a:br>
            <a:r>
              <a:rPr lang="en-US" dirty="0" smtClean="0"/>
              <a:t>2. Weigh the reasons for and against the various options</a:t>
            </a:r>
            <a:br>
              <a:rPr lang="en-US" dirty="0" smtClean="0"/>
            </a:br>
            <a:r>
              <a:rPr lang="en-US" dirty="0" smtClean="0"/>
              <a:t>and solution - after considering all the relevant</a:t>
            </a:r>
            <a:br>
              <a:rPr lang="en-US" dirty="0" smtClean="0"/>
            </a:br>
            <a:r>
              <a:rPr lang="en-US" dirty="0" smtClean="0"/>
              <a:t>conditions into consideration.</a:t>
            </a:r>
          </a:p>
          <a:p>
            <a:pPr>
              <a:buNone/>
            </a:pPr>
            <a:r>
              <a:rPr lang="en-US" dirty="0" smtClean="0"/>
              <a:t/>
            </a:r>
            <a:br>
              <a:rPr lang="en-US" dirty="0" smtClean="0"/>
            </a:br>
            <a:r>
              <a:rPr lang="en-US" dirty="0" smtClean="0"/>
              <a:t>3. Be aware of what is essential for the decision.</a:t>
            </a:r>
            <a:br>
              <a:rPr lang="en-US" dirty="0" smtClean="0"/>
            </a:br>
            <a:endParaRPr lang="en-US" dirty="0" smtClean="0"/>
          </a:p>
          <a:p>
            <a:pPr>
              <a:buNone/>
            </a:pPr>
            <a:r>
              <a:rPr lang="en-US" dirty="0" smtClean="0"/>
              <a:t>	So is one to explain his choices and actions on the basis of the</a:t>
            </a:r>
            <a:br>
              <a:rPr lang="en-US" dirty="0" smtClean="0"/>
            </a:br>
            <a:r>
              <a:rPr lang="en-US" dirty="0" smtClean="0"/>
              <a:t>ethical values, principles and practice standards, as this</a:t>
            </a:r>
            <a:br>
              <a:rPr lang="en-US" dirty="0" smtClean="0"/>
            </a:br>
            <a:r>
              <a:rPr lang="en-US" dirty="0" smtClean="0"/>
              <a:t>Profession Ethics is based.</a:t>
            </a:r>
            <a:endParaRPr lang="da-DK"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Grp="1" noChangeAspect="1" noChangeArrowheads="1"/>
          </p:cNvPicPr>
          <p:nvPr>
            <p:ph idx="1"/>
          </p:nvPr>
        </p:nvPicPr>
        <p:blipFill>
          <a:blip r:embed="rId3"/>
          <a:srcRect/>
          <a:stretch>
            <a:fillRect/>
          </a:stretch>
        </p:blipFill>
        <p:spPr bwMode="auto">
          <a:xfrm>
            <a:off x="548922" y="1600200"/>
            <a:ext cx="8046156" cy="4525963"/>
          </a:xfrm>
          <a:prstGeom prst="rect">
            <a:avLst/>
          </a:prstGeom>
          <a:noFill/>
          <a:ln w="9525">
            <a:noFill/>
            <a:miter lim="800000"/>
            <a:headEnd/>
            <a:tailEnd/>
          </a:ln>
        </p:spPr>
      </p:pic>
      <p:sp>
        <p:nvSpPr>
          <p:cNvPr id="2" name="Titel 1"/>
          <p:cNvSpPr>
            <a:spLocks noGrp="1"/>
          </p:cNvSpPr>
          <p:nvPr>
            <p:ph type="title"/>
          </p:nvPr>
        </p:nvSpPr>
        <p:spPr>
          <a:xfrm>
            <a:off x="207818" y="221673"/>
            <a:ext cx="5662613" cy="809625"/>
          </a:xfrm>
        </p:spPr>
        <p:txBody>
          <a:bodyPr/>
          <a:lstStyle/>
          <a:p>
            <a:r>
              <a:rPr lang="da-DK" dirty="0" smtClean="0"/>
              <a:t>UN </a:t>
            </a:r>
            <a:r>
              <a:rPr lang="da-DK" dirty="0" err="1" smtClean="0"/>
              <a:t>Convention</a:t>
            </a:r>
            <a:r>
              <a:rPr lang="da-DK" dirty="0" smtClean="0"/>
              <a:t> </a:t>
            </a:r>
            <a:r>
              <a:rPr lang="da-DK" dirty="0" err="1" smtClean="0"/>
              <a:t>on</a:t>
            </a:r>
            <a:r>
              <a:rPr lang="da-DK" dirty="0" smtClean="0"/>
              <a:t> the Rights of the </a:t>
            </a:r>
            <a:r>
              <a:rPr lang="da-DK" dirty="0" err="1" smtClean="0"/>
              <a:t>Child</a:t>
            </a:r>
            <a:r>
              <a:rPr lang="da-DK" dirty="0" smtClean="0"/>
              <a:t> as a </a:t>
            </a:r>
            <a:r>
              <a:rPr lang="da-DK" dirty="0" err="1" smtClean="0"/>
              <a:t>key</a:t>
            </a:r>
            <a:r>
              <a:rPr lang="da-DK" dirty="0" smtClean="0"/>
              <a:t> element of Danish </a:t>
            </a:r>
            <a:r>
              <a:rPr lang="da-DK" dirty="0" err="1" smtClean="0"/>
              <a:t>child</a:t>
            </a:r>
            <a:r>
              <a:rPr lang="da-DK" dirty="0" smtClean="0"/>
              <a:t> </a:t>
            </a:r>
            <a:r>
              <a:rPr lang="da-DK" dirty="0" err="1" smtClean="0"/>
              <a:t>protection</a:t>
            </a:r>
            <a:r>
              <a:rPr lang="da-DK" dirty="0" smtClean="0"/>
              <a:t/>
            </a:r>
            <a:br>
              <a:rPr lang="da-DK" dirty="0" smtClean="0"/>
            </a:b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da-DK" sz="2400" dirty="0" err="1" smtClean="0">
                <a:latin typeface="Verdana" pitchFamily="34" charset="0"/>
              </a:rPr>
              <a:t>Child’s</a:t>
            </a:r>
            <a:r>
              <a:rPr lang="da-DK" sz="2400" dirty="0" smtClean="0">
                <a:latin typeface="Verdana" pitchFamily="34" charset="0"/>
              </a:rPr>
              <a:t> </a:t>
            </a:r>
            <a:r>
              <a:rPr lang="da-DK" sz="2400" dirty="0" err="1" smtClean="0">
                <a:latin typeface="Verdana" pitchFamily="34" charset="0"/>
              </a:rPr>
              <a:t>perspective</a:t>
            </a:r>
            <a:endParaRPr lang="da-DK" sz="2400" dirty="0" smtClean="0">
              <a:latin typeface="Verdana" pitchFamily="34" charset="0"/>
            </a:endParaRPr>
          </a:p>
        </p:txBody>
      </p:sp>
      <p:sp>
        <p:nvSpPr>
          <p:cNvPr id="33795" name="Rectangle 3"/>
          <p:cNvSpPr>
            <a:spLocks noGrp="1" noChangeArrowheads="1"/>
          </p:cNvSpPr>
          <p:nvPr>
            <p:ph type="body" idx="1"/>
          </p:nvPr>
        </p:nvSpPr>
        <p:spPr>
          <a:xfrm>
            <a:off x="457200" y="1584325"/>
            <a:ext cx="8229600" cy="4237038"/>
          </a:xfrm>
        </p:spPr>
        <p:txBody>
          <a:bodyPr/>
          <a:lstStyle/>
          <a:p>
            <a:pPr eaLnBrk="1" hangingPunct="1">
              <a:buFontTx/>
              <a:buNone/>
            </a:pPr>
            <a:r>
              <a:rPr lang="da-DK" sz="2000" b="1" dirty="0" smtClean="0"/>
              <a:t>Child is in the center </a:t>
            </a:r>
          </a:p>
          <a:p>
            <a:pPr eaLnBrk="1" hangingPunct="1">
              <a:buFontTx/>
              <a:buNone/>
            </a:pPr>
            <a:endParaRPr lang="da-DK" sz="2000" b="1" dirty="0" smtClean="0"/>
          </a:p>
          <a:p>
            <a:r>
              <a:rPr lang="en-US" sz="2000" dirty="0" smtClean="0"/>
              <a:t>Basically we work from a child focus, which is based on UN Children's Convention on Children's right</a:t>
            </a:r>
            <a:br>
              <a:rPr lang="en-US" sz="2000" dirty="0" smtClean="0"/>
            </a:br>
            <a:r>
              <a:rPr lang="en-US" sz="2000" dirty="0" smtClean="0"/>
              <a:t>protection</a:t>
            </a:r>
            <a:br>
              <a:rPr lang="en-US" sz="2000" dirty="0" smtClean="0"/>
            </a:br>
            <a:r>
              <a:rPr lang="en-US" sz="2000" dirty="0" smtClean="0"/>
              <a:t>development</a:t>
            </a:r>
            <a:br>
              <a:rPr lang="en-US" sz="2000" dirty="0" smtClean="0"/>
            </a:br>
            <a:r>
              <a:rPr lang="en-US" sz="2000" dirty="0" smtClean="0"/>
              <a:t>involvement</a:t>
            </a:r>
            <a:br>
              <a:rPr lang="en-US" sz="2000" dirty="0" smtClean="0"/>
            </a:br>
            <a:endParaRPr lang="en-US" sz="2000" dirty="0" smtClean="0"/>
          </a:p>
          <a:p>
            <a:endParaRPr lang="en-US" sz="2000" dirty="0" smtClean="0"/>
          </a:p>
          <a:p>
            <a:r>
              <a:rPr lang="en-US" sz="2000" dirty="0" smtClean="0"/>
              <a:t>This means that we focus on what the child must experience - seen, heard, understood and protected and find consistency in his life.</a:t>
            </a:r>
          </a:p>
          <a:p>
            <a:pPr>
              <a:buNone/>
            </a:pPr>
            <a:r>
              <a:rPr lang="en-US" sz="2000" dirty="0" smtClean="0"/>
              <a:t/>
            </a:r>
            <a:br>
              <a:rPr lang="en-US" sz="2000" dirty="0" smtClean="0"/>
            </a:br>
            <a:endParaRPr lang="en-US" sz="2000" dirty="0"/>
          </a:p>
        </p:txBody>
      </p:sp>
      <p:sp>
        <p:nvSpPr>
          <p:cNvPr id="33796" name="AutoShape 4"/>
          <p:cNvSpPr>
            <a:spLocks noChangeArrowheads="1"/>
          </p:cNvSpPr>
          <p:nvPr/>
        </p:nvSpPr>
        <p:spPr bwMode="auto">
          <a:xfrm flipH="1">
            <a:off x="7426035" y="3042557"/>
            <a:ext cx="1271423" cy="1280061"/>
          </a:xfrm>
          <a:prstGeom prst="roundRect">
            <a:avLst>
              <a:gd name="adj" fmla="val 16667"/>
            </a:avLst>
          </a:prstGeom>
          <a:blipFill dpi="0" rotWithShape="1">
            <a:blip r:embed="rId3" cstate="print"/>
            <a:srcRect/>
            <a:stretch>
              <a:fillRect r="-41635"/>
            </a:stretch>
          </a:blipFill>
          <a:ln w="9525">
            <a:solidFill>
              <a:schemeClr val="bg2"/>
            </a:solidFill>
            <a:round/>
            <a:headEnd/>
            <a:tailEnd/>
          </a:ln>
          <a:effectLst/>
        </p:spPr>
        <p:txBody>
          <a:bodyPr wrap="none" anchor="ctr"/>
          <a:lstStyle/>
          <a:p>
            <a:pPr>
              <a:defRPr/>
            </a:pPr>
            <a:endParaRPr lang="da-DK">
              <a:latin typeface="Arial"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p:txBody>
          <a:bodyPr/>
          <a:lstStyle/>
          <a:p>
            <a:r>
              <a:rPr lang="en-GB" smtClean="0"/>
              <a:t>National disability policy principles </a:t>
            </a:r>
          </a:p>
        </p:txBody>
      </p:sp>
      <p:sp>
        <p:nvSpPr>
          <p:cNvPr id="3" name="Pladsholder til indhold 2"/>
          <p:cNvSpPr>
            <a:spLocks noGrp="1"/>
          </p:cNvSpPr>
          <p:nvPr>
            <p:ph idx="1"/>
          </p:nvPr>
        </p:nvSpPr>
        <p:spPr/>
        <p:txBody>
          <a:bodyPr>
            <a:normAutofit/>
          </a:bodyPr>
          <a:lstStyle/>
          <a:p>
            <a:pPr fontAlgn="t">
              <a:buFontTx/>
              <a:buNone/>
              <a:defRPr/>
            </a:pPr>
            <a:r>
              <a:rPr lang="en-US" b="1" dirty="0" smtClean="0"/>
              <a:t>Principle of equal opportunities</a:t>
            </a:r>
          </a:p>
          <a:p>
            <a:pPr fontAlgn="t">
              <a:buFontTx/>
              <a:buNone/>
              <a:defRPr/>
            </a:pPr>
            <a:r>
              <a:rPr lang="en-US" dirty="0" smtClean="0"/>
              <a:t>The overall disability policy objective of creating “one society for all”.</a:t>
            </a:r>
          </a:p>
          <a:p>
            <a:pPr fontAlgn="t">
              <a:buFontTx/>
              <a:buNone/>
              <a:defRPr/>
            </a:pPr>
            <a:endParaRPr lang="en-US" b="1" dirty="0" smtClean="0"/>
          </a:p>
          <a:p>
            <a:pPr fontAlgn="t">
              <a:buFontTx/>
              <a:buNone/>
              <a:defRPr/>
            </a:pPr>
            <a:r>
              <a:rPr lang="en-US" b="1" dirty="0" smtClean="0"/>
              <a:t>Principle of solidarity</a:t>
            </a:r>
          </a:p>
          <a:p>
            <a:pPr marL="0" indent="0" fontAlgn="t">
              <a:buFontTx/>
              <a:buNone/>
              <a:defRPr/>
            </a:pPr>
            <a:r>
              <a:rPr lang="en-US" dirty="0" smtClean="0"/>
              <a:t>Services are widely financed by the state from tax income. </a:t>
            </a:r>
          </a:p>
          <a:p>
            <a:pPr fontAlgn="t">
              <a:buFontTx/>
              <a:buNone/>
              <a:defRPr/>
            </a:pPr>
            <a:endParaRPr lang="en-US" b="1" dirty="0" smtClean="0"/>
          </a:p>
          <a:p>
            <a:pPr fontAlgn="t">
              <a:buFontTx/>
              <a:buNone/>
              <a:defRPr/>
            </a:pPr>
            <a:r>
              <a:rPr lang="en-US" b="1" dirty="0" smtClean="0"/>
              <a:t>Principle of sector accountability</a:t>
            </a:r>
          </a:p>
          <a:p>
            <a:pPr marL="0" indent="0" fontAlgn="t">
              <a:buFontTx/>
              <a:buNone/>
              <a:defRPr/>
            </a:pPr>
            <a:r>
              <a:rPr lang="en-US" dirty="0" smtClean="0"/>
              <a:t>The public authority offering an activity, a service or a product will also be responsible for making the service accessible to people with reduced functional capacity. </a:t>
            </a:r>
          </a:p>
          <a:p>
            <a:pPr fontAlgn="t">
              <a:buFontTx/>
              <a:buNone/>
              <a:defRPr/>
            </a:pPr>
            <a:endParaRPr lang="en-US" b="1" dirty="0" smtClean="0"/>
          </a:p>
          <a:p>
            <a:pPr fontAlgn="t">
              <a:buFontTx/>
              <a:buNone/>
              <a:defRPr/>
            </a:pPr>
            <a:r>
              <a:rPr lang="en-US" b="1" dirty="0" smtClean="0"/>
              <a:t>Principle of compensation</a:t>
            </a:r>
          </a:p>
          <a:p>
            <a:pPr marL="0" indent="0" fontAlgn="t">
              <a:buFontTx/>
              <a:buNone/>
              <a:defRPr/>
            </a:pPr>
            <a:r>
              <a:rPr lang="en-US" dirty="0" smtClean="0"/>
              <a:t>A person with reduced functional capacity will to the widest possible extent be compensated for the consequences of the reduced capacity. </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Principle of equal treatment</a:t>
            </a:r>
            <a:endParaRPr lang="da-DK" dirty="0"/>
          </a:p>
        </p:txBody>
      </p:sp>
      <p:sp>
        <p:nvSpPr>
          <p:cNvPr id="3" name="Pladsholder til indhold 2"/>
          <p:cNvSpPr>
            <a:spLocks noGrp="1"/>
          </p:cNvSpPr>
          <p:nvPr>
            <p:ph idx="1"/>
          </p:nvPr>
        </p:nvSpPr>
        <p:spPr/>
        <p:txBody>
          <a:bodyPr/>
          <a:lstStyle/>
          <a:p>
            <a:r>
              <a:rPr lang="en-US" dirty="0" smtClean="0"/>
              <a:t>Equal treatment means that everyone must have the same opportunities for </a:t>
            </a:r>
            <a:r>
              <a:rPr lang="en-US" dirty="0" err="1" smtClean="0"/>
              <a:t>realising</a:t>
            </a:r>
            <a:r>
              <a:rPr lang="en-US" dirty="0" smtClean="0"/>
              <a:t> their dreams and potentials. </a:t>
            </a:r>
          </a:p>
          <a:p>
            <a:endParaRPr lang="en-US" dirty="0" smtClean="0"/>
          </a:p>
          <a:p>
            <a:endParaRPr lang="en-US" dirty="0" smtClean="0"/>
          </a:p>
          <a:p>
            <a:r>
              <a:rPr lang="en-US" dirty="0" smtClean="0"/>
              <a:t>This is not necessarily to be achieved by treating everyone in the same way. </a:t>
            </a:r>
          </a:p>
          <a:p>
            <a:endParaRPr lang="en-US" dirty="0" smtClean="0"/>
          </a:p>
          <a:p>
            <a:endParaRPr lang="en-US" dirty="0" smtClean="0"/>
          </a:p>
          <a:p>
            <a:r>
              <a:rPr lang="en-US" dirty="0" smtClean="0"/>
              <a:t>We are all born with differing capabilities and, sometimes, equal treatment can only be achieved by treating people differently – by applying the large number of different factors which, in the specific situation, are of importance to achieving equal treatment for the individual.</a:t>
            </a:r>
            <a:endParaRPr lang="da-DK" dirty="0" smtClean="0"/>
          </a:p>
          <a:p>
            <a:endParaRPr lang="da-DK"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Principle of compensation:</a:t>
            </a:r>
            <a:r>
              <a:rPr lang="da-DK" dirty="0" smtClean="0"/>
              <a:t/>
            </a:r>
            <a:br>
              <a:rPr lang="da-DK" dirty="0" smtClean="0"/>
            </a:br>
            <a:endParaRPr lang="da-DK" dirty="0"/>
          </a:p>
        </p:txBody>
      </p:sp>
      <p:sp>
        <p:nvSpPr>
          <p:cNvPr id="3" name="Pladsholder til indhold 2"/>
          <p:cNvSpPr>
            <a:spLocks noGrp="1"/>
          </p:cNvSpPr>
          <p:nvPr>
            <p:ph idx="1"/>
          </p:nvPr>
        </p:nvSpPr>
        <p:spPr/>
        <p:txBody>
          <a:bodyPr/>
          <a:lstStyle/>
          <a:p>
            <a:r>
              <a:rPr lang="en-US" dirty="0" smtClean="0"/>
              <a:t>Compensation is granted to overcome the barriers that prevent children, young people and adults with disabilities from participating in community life on an equal footing with everyone else. </a:t>
            </a:r>
          </a:p>
          <a:p>
            <a:r>
              <a:rPr lang="en-US" dirty="0" smtClean="0"/>
              <a:t>For instance, compensation may be given in the form of a permanent aid such as a wheelchair or a prosthesis, but may also be given in the form of special educational assistance or personal and practical assistance. And compensation is far from having to be static.</a:t>
            </a:r>
            <a:endParaRPr lang="da-DK" dirty="0" smtClean="0"/>
          </a:p>
          <a:p>
            <a:r>
              <a:rPr lang="en-US" dirty="0" smtClean="0"/>
              <a:t>As the objective of compensation is to dismantle barriers, we need to look more than previously at whether the com­pensating services can help create progression and development for the citizen – and thus help achieve the ideal goal of the need for compensation being reduced or disappearing completely in the long run. </a:t>
            </a:r>
          </a:p>
          <a:p>
            <a:r>
              <a:rPr lang="en-US" dirty="0" smtClean="0"/>
              <a:t>Compensation should therefore be seen as a means to achieve the overall objectives – not as an objective in itself. </a:t>
            </a:r>
            <a:endParaRPr lang="da-DK" dirty="0" smtClean="0"/>
          </a:p>
          <a:p>
            <a:endParaRPr lang="da-DK"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Principle of sector accountability:</a:t>
            </a:r>
            <a:r>
              <a:rPr lang="da-DK" dirty="0" smtClean="0"/>
              <a:t/>
            </a:r>
            <a:br>
              <a:rPr lang="da-DK" dirty="0" smtClean="0"/>
            </a:br>
            <a:endParaRPr lang="da-DK" dirty="0"/>
          </a:p>
        </p:txBody>
      </p:sp>
      <p:sp>
        <p:nvSpPr>
          <p:cNvPr id="3" name="Pladsholder til indhold 2"/>
          <p:cNvSpPr>
            <a:spLocks noGrp="1"/>
          </p:cNvSpPr>
          <p:nvPr>
            <p:ph idx="1"/>
          </p:nvPr>
        </p:nvSpPr>
        <p:spPr/>
        <p:txBody>
          <a:bodyPr/>
          <a:lstStyle/>
          <a:p>
            <a:r>
              <a:rPr lang="en-US" dirty="0" smtClean="0"/>
              <a:t>The principle of sector accountability is about distributing responsibility in the disability area. </a:t>
            </a:r>
          </a:p>
          <a:p>
            <a:r>
              <a:rPr lang="en-US" dirty="0" smtClean="0"/>
              <a:t>All public authorities are responsible for making their facilities accessible to people with disabilities and for embedding disability policy aspects in policy development in the respective areas. </a:t>
            </a:r>
          </a:p>
          <a:p>
            <a:r>
              <a:rPr lang="en-US" dirty="0" smtClean="0"/>
              <a:t>First and fore­most, however, the principle should be regarded as a tool for ensuring inclusion. </a:t>
            </a:r>
          </a:p>
          <a:p>
            <a:r>
              <a:rPr lang="en-US" dirty="0" smtClean="0"/>
              <a:t>We will only be able to achieve real inclusion of people with disabilities by incorporating the overall disability policy principles into the general policy development in all areas of society. </a:t>
            </a:r>
          </a:p>
          <a:p>
            <a:r>
              <a:rPr lang="en-US" dirty="0" smtClean="0"/>
              <a:t>This is why the principle of sector accountability is essential for really enabling us to move the disability policy agenda – both in the short and long term.</a:t>
            </a:r>
            <a:endParaRPr lang="da-DK" dirty="0" smtClean="0"/>
          </a:p>
          <a:p>
            <a:endParaRPr lang="da-DK"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Principle</a:t>
            </a:r>
            <a:r>
              <a:rPr lang="da-DK" dirty="0" smtClean="0"/>
              <a:t> of </a:t>
            </a:r>
            <a:r>
              <a:rPr lang="da-DK" dirty="0" err="1" smtClean="0"/>
              <a:t>solidarity</a:t>
            </a:r>
            <a:r>
              <a:rPr lang="da-DK" dirty="0" smtClean="0"/>
              <a:t>:</a:t>
            </a:r>
            <a:br>
              <a:rPr lang="da-DK" dirty="0" smtClean="0"/>
            </a:br>
            <a:endParaRPr lang="da-DK" dirty="0"/>
          </a:p>
        </p:txBody>
      </p:sp>
      <p:sp>
        <p:nvSpPr>
          <p:cNvPr id="3" name="Pladsholder til indhold 2"/>
          <p:cNvSpPr>
            <a:spLocks noGrp="1"/>
          </p:cNvSpPr>
          <p:nvPr>
            <p:ph idx="1"/>
          </p:nvPr>
        </p:nvSpPr>
        <p:spPr/>
        <p:txBody>
          <a:bodyPr/>
          <a:lstStyle/>
          <a:p>
            <a:r>
              <a:rPr lang="en-US" dirty="0" smtClean="0"/>
              <a:t>The principle of solidarity means that the majority of social services – also in the disability area – are paid for through taxes and, fundamentally, should be offered free of charge to the citizens in need of assistance. </a:t>
            </a:r>
          </a:p>
          <a:p>
            <a:endParaRPr lang="en-US" dirty="0" smtClean="0"/>
          </a:p>
          <a:p>
            <a:r>
              <a:rPr lang="en-US" dirty="0" smtClean="0"/>
              <a:t>Moreover, increased awareness of the effects of the large number of initiatives is a clear precondition for us being able to develop the area also in future and ensuring that we make a real difference for the people with disabilities in question.</a:t>
            </a:r>
            <a:endParaRPr lang="da-DK" dirty="0" smtClean="0"/>
          </a:p>
          <a:p>
            <a:endParaRPr lang="da-DK"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fontScheme name="Default Design">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BC53F"/>
        </a:lt2>
        <a:accent1>
          <a:srgbClr val="C62030"/>
        </a:accent1>
        <a:accent2>
          <a:srgbClr val="A7B0B5"/>
        </a:accent2>
        <a:accent3>
          <a:srgbClr val="FFFFFF"/>
        </a:accent3>
        <a:accent4>
          <a:srgbClr val="000000"/>
        </a:accent4>
        <a:accent5>
          <a:srgbClr val="DFABAD"/>
        </a:accent5>
        <a:accent6>
          <a:srgbClr val="979FA4"/>
        </a:accent6>
        <a:hlink>
          <a:srgbClr val="F6921E"/>
        </a:hlink>
        <a:folHlink>
          <a:srgbClr val="00879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476</TotalTime>
  <Words>2549</Words>
  <Application>Microsoft Office PowerPoint</Application>
  <PresentationFormat>Skærmshow (4:3)</PresentationFormat>
  <Paragraphs>375</Paragraphs>
  <Slides>24</Slides>
  <Notes>10</Notes>
  <HiddenSlides>0</HiddenSlides>
  <MMClips>0</MMClips>
  <ScaleCrop>false</ScaleCrop>
  <HeadingPairs>
    <vt:vector size="4" baseType="variant">
      <vt:variant>
        <vt:lpstr>Tema</vt:lpstr>
      </vt:variant>
      <vt:variant>
        <vt:i4>1</vt:i4>
      </vt:variant>
      <vt:variant>
        <vt:lpstr>Diastitler</vt:lpstr>
      </vt:variant>
      <vt:variant>
        <vt:i4>24</vt:i4>
      </vt:variant>
    </vt:vector>
  </HeadingPairs>
  <TitlesOfParts>
    <vt:vector size="25" baseType="lpstr">
      <vt:lpstr>Default Design</vt:lpstr>
      <vt:lpstr>Professional Ethics</vt:lpstr>
      <vt:lpstr>” True assistance Fine Art ”</vt:lpstr>
      <vt:lpstr>UN Convention on the Rights of the Child as a key element of Danish child protection </vt:lpstr>
      <vt:lpstr>Child’s perspective</vt:lpstr>
      <vt:lpstr>National disability policy principles </vt:lpstr>
      <vt:lpstr>Principle of equal treatment</vt:lpstr>
      <vt:lpstr>Principle of compensation: </vt:lpstr>
      <vt:lpstr>Principle of sector accountability: </vt:lpstr>
      <vt:lpstr>Principle of solidarity: </vt:lpstr>
      <vt:lpstr>National disability policy actionplan </vt:lpstr>
      <vt:lpstr>Influence:  Disabled Peoples Organisations Denmark  DPOD  </vt:lpstr>
      <vt:lpstr>Disability advisory councils</vt:lpstr>
      <vt:lpstr>Local disability counsils</vt:lpstr>
      <vt:lpstr>The Counsil for Social marginalised People </vt:lpstr>
      <vt:lpstr>PowerPoint-præsentation</vt:lpstr>
      <vt:lpstr>DASW´s  Professions Ethics</vt:lpstr>
      <vt:lpstr>Purpose of professionel ethics</vt:lpstr>
      <vt:lpstr>Structure</vt:lpstr>
      <vt:lpstr>The four professional basic values</vt:lpstr>
      <vt:lpstr>The individual's dignity </vt:lpstr>
      <vt:lpstr>Social justice </vt:lpstr>
      <vt:lpstr>Professional integrity</vt:lpstr>
      <vt:lpstr>Human responsibility </vt:lpstr>
      <vt:lpstr>How to work with ethical dilemmas</vt:lpstr>
    </vt:vector>
  </TitlesOfParts>
  <Company>Bysted 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mmh</dc:creator>
  <cp:lastModifiedBy>Henrik Egelund Nielsen</cp:lastModifiedBy>
  <cp:revision>30</cp:revision>
  <dcterms:created xsi:type="dcterms:W3CDTF">2008-07-07T11:45:09Z</dcterms:created>
  <dcterms:modified xsi:type="dcterms:W3CDTF">2015-08-25T08:36:29Z</dcterms:modified>
</cp:coreProperties>
</file>